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embeddedFontLst>
    <p:embeddedFont>
      <p:font typeface="Nunito" panose="020B0604020202020204" charset="0"/>
      <p:regular r:id="rId17"/>
      <p:bold r:id="rId18"/>
      <p:italic r:id="rId19"/>
      <p:boldItalic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  <p:embeddedFont>
      <p:font typeface="Impact" panose="020B0806030902050204" pitchFamily="34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14" y="56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ff8f9cdce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ff8f9cdce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40d2dca847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40d2dca847_0_1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40d2dca847_0_2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40d2dca847_0_2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40d2dca847_0_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40d2dca847_0_1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40d2dca847_0_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40d2dca847_0_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140d2dca847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140d2dca847_0_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140d2dca847_0_1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140d2dca847_0_1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40d2dca847_0_1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140d2dca847_0_1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1cb819b5856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1cb819b5856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1cb819b585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1cb819b585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1cb819b5856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1cb819b5856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cb819b5856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1cb819b5856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1cb819b5856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1cb819b5856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1cb819b585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1cb819b585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A7D6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/>
        </p:nvSpPr>
        <p:spPr>
          <a:xfrm>
            <a:off x="105450" y="74300"/>
            <a:ext cx="8933100" cy="53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8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Computing we want to be able to use </a:t>
            </a:r>
            <a:r>
              <a:rPr lang="en" sz="538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technology</a:t>
            </a:r>
            <a:r>
              <a:rPr lang="en" sz="538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538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confidently</a:t>
            </a:r>
            <a:r>
              <a:rPr lang="en" sz="538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</a:t>
            </a:r>
            <a:r>
              <a:rPr lang="en" sz="5380" b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safely</a:t>
            </a:r>
            <a:endParaRPr sz="5380"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8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78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8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8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3480">
                <a:solidFill>
                  <a:srgbClr val="292563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480">
              <a:solidFill>
                <a:srgbClr val="292563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2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480">
              <a:solidFill>
                <a:srgbClr val="292563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9" name="Google Shape;129;p13"/>
          <p:cNvPicPr preferRelativeResize="0"/>
          <p:nvPr/>
        </p:nvPicPr>
        <p:blipFill rotWithShape="1">
          <a:blip r:embed="rId3">
            <a:alphaModFix/>
          </a:blip>
          <a:srcRect l="8100" t="2035" r="2485" b="13146"/>
          <a:stretch/>
        </p:blipFill>
        <p:spPr>
          <a:xfrm>
            <a:off x="1360100" y="2911774"/>
            <a:ext cx="2425125" cy="203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54750" y="2923910"/>
            <a:ext cx="2425125" cy="2007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A7D6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4"/>
          <p:cNvPicPr preferRelativeResize="0"/>
          <p:nvPr/>
        </p:nvPicPr>
        <p:blipFill rotWithShape="1">
          <a:blip r:embed="rId3">
            <a:alphaModFix/>
          </a:blip>
          <a:srcRect l="2992" t="20996" r="35171" b="24537"/>
          <a:stretch/>
        </p:blipFill>
        <p:spPr>
          <a:xfrm>
            <a:off x="2003025" y="0"/>
            <a:ext cx="7134026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4"/>
          <p:cNvSpPr txBox="1"/>
          <p:nvPr/>
        </p:nvSpPr>
        <p:spPr>
          <a:xfrm>
            <a:off x="2741000" y="390500"/>
            <a:ext cx="5676600" cy="35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79" u="sng">
                <a:latin typeface="Comic Sans MS"/>
                <a:ea typeface="Comic Sans MS"/>
                <a:cs typeface="Comic Sans MS"/>
                <a:sym typeface="Comic Sans MS"/>
              </a:rPr>
              <a:t>In Computing we want to :</a:t>
            </a:r>
            <a:endParaRPr sz="1879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7980" algn="ctr" rtl="0">
              <a:spcBef>
                <a:spcPts val="0"/>
              </a:spcBef>
              <a:spcAft>
                <a:spcPts val="0"/>
              </a:spcAft>
              <a:buSzPts val="1880"/>
              <a:buFont typeface="Comic Sans MS"/>
              <a:buChar char="●"/>
            </a:pP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be able to use </a:t>
            </a:r>
            <a:r>
              <a:rPr lang="en" sz="1879" b="1">
                <a:latin typeface="Comic Sans MS"/>
                <a:ea typeface="Comic Sans MS"/>
                <a:cs typeface="Comic Sans MS"/>
                <a:sym typeface="Comic Sans MS"/>
              </a:rPr>
              <a:t>technology</a:t>
            </a: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1879" b="1">
                <a:latin typeface="Comic Sans MS"/>
                <a:ea typeface="Comic Sans MS"/>
                <a:cs typeface="Comic Sans MS"/>
                <a:sym typeface="Comic Sans MS"/>
              </a:rPr>
              <a:t>confidently</a:t>
            </a: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 and </a:t>
            </a:r>
            <a:r>
              <a:rPr lang="en" sz="1879" b="1">
                <a:latin typeface="Comic Sans MS"/>
                <a:ea typeface="Comic Sans MS"/>
                <a:cs typeface="Comic Sans MS"/>
                <a:sym typeface="Comic Sans MS"/>
              </a:rPr>
              <a:t>safely</a:t>
            </a:r>
            <a:endParaRPr sz="1879" b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7980" algn="ctr" rtl="0">
              <a:spcBef>
                <a:spcPts val="0"/>
              </a:spcBef>
              <a:spcAft>
                <a:spcPts val="0"/>
              </a:spcAft>
              <a:buSzPts val="1880"/>
              <a:buFont typeface="Comic Sans MS"/>
              <a:buChar char="●"/>
            </a:pP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become </a:t>
            </a:r>
            <a:r>
              <a:rPr lang="en" sz="1879" b="1">
                <a:latin typeface="Comic Sans MS"/>
                <a:ea typeface="Comic Sans MS"/>
                <a:cs typeface="Comic Sans MS"/>
                <a:sym typeface="Comic Sans MS"/>
              </a:rPr>
              <a:t>computational thinkers</a:t>
            </a:r>
            <a:endParaRPr sz="1879" b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8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79" u="sng">
                <a:latin typeface="Comic Sans MS"/>
                <a:ea typeface="Comic Sans MS"/>
                <a:cs typeface="Comic Sans MS"/>
                <a:sym typeface="Comic Sans MS"/>
              </a:rPr>
              <a:t>To be a computational thinker we want to:</a:t>
            </a:r>
            <a:endParaRPr sz="1879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798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80"/>
              <a:buFont typeface="Comic Sans MS"/>
              <a:buChar char="●"/>
            </a:pP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Take a problem</a:t>
            </a: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798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80"/>
              <a:buFont typeface="Comic Sans MS"/>
              <a:buChar char="●"/>
            </a:pP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Break it down to understand</a:t>
            </a: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798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80"/>
              <a:buFont typeface="Comic Sans MS"/>
              <a:buChar char="●"/>
            </a:pP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Come up with ideas that could work as solutions.</a:t>
            </a: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4798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80"/>
              <a:buFont typeface="Comic Sans MS"/>
              <a:buChar char="●"/>
            </a:pP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Think outside the box</a:t>
            </a: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8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7" name="Google Shape;137;p14"/>
          <p:cNvPicPr preferRelativeResize="0"/>
          <p:nvPr/>
        </p:nvPicPr>
        <p:blipFill rotWithShape="1">
          <a:blip r:embed="rId4">
            <a:alphaModFix/>
          </a:blip>
          <a:srcRect l="8100" t="2035" r="2485" b="13146"/>
          <a:stretch/>
        </p:blipFill>
        <p:spPr>
          <a:xfrm>
            <a:off x="0" y="0"/>
            <a:ext cx="2024575" cy="184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682175"/>
            <a:ext cx="1981424" cy="1461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4"/>
          <p:cNvSpPr/>
          <p:nvPr/>
        </p:nvSpPr>
        <p:spPr>
          <a:xfrm>
            <a:off x="57775" y="1593425"/>
            <a:ext cx="2024568" cy="2235384"/>
          </a:xfrm>
          <a:prstGeom prst="cloud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674EA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50">
                <a:solidFill>
                  <a:srgbClr val="674EA7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Computational thinking is about learning to solve problems, with or without a computer.</a:t>
            </a:r>
            <a:endParaRPr>
              <a:solidFill>
                <a:srgbClr val="674EA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A7D6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5"/>
          <p:cNvSpPr txBox="1"/>
          <p:nvPr/>
        </p:nvSpPr>
        <p:spPr>
          <a:xfrm>
            <a:off x="18675" y="41275"/>
            <a:ext cx="8933100" cy="17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78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3 main strands of the Computing curriculum:</a:t>
            </a:r>
            <a:endParaRPr sz="278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22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480">
              <a:solidFill>
                <a:srgbClr val="292563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15"/>
          <p:cNvSpPr/>
          <p:nvPr/>
        </p:nvSpPr>
        <p:spPr>
          <a:xfrm>
            <a:off x="412800" y="769725"/>
            <a:ext cx="2600700" cy="40827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79" b="1">
                <a:latin typeface="Comic Sans MS"/>
                <a:ea typeface="Comic Sans MS"/>
                <a:cs typeface="Comic Sans MS"/>
                <a:sym typeface="Comic Sans MS"/>
              </a:rPr>
              <a:t>Information technology</a:t>
            </a: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 is about the use of computers for functional purposes, such as collecting and presenting information, or using search technology. </a:t>
            </a: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79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p15"/>
          <p:cNvSpPr/>
          <p:nvPr/>
        </p:nvSpPr>
        <p:spPr>
          <a:xfrm>
            <a:off x="3508200" y="769725"/>
            <a:ext cx="2271000" cy="40827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79" b="1">
                <a:latin typeface="Comic Sans MS"/>
                <a:ea typeface="Comic Sans MS"/>
                <a:cs typeface="Comic Sans MS"/>
                <a:sym typeface="Comic Sans MS"/>
              </a:rPr>
              <a:t>Digital literacy</a:t>
            </a:r>
            <a:r>
              <a:rPr lang="en" sz="1879">
                <a:latin typeface="Comic Sans MS"/>
                <a:ea typeface="Comic Sans MS"/>
                <a:cs typeface="Comic Sans MS"/>
                <a:sym typeface="Comic Sans MS"/>
              </a:rPr>
              <a:t> is about the safe and responsible use of technology, including recognising its advantages for collaboration or communication.</a:t>
            </a: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79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5"/>
          <p:cNvSpPr/>
          <p:nvPr/>
        </p:nvSpPr>
        <p:spPr>
          <a:xfrm>
            <a:off x="6273900" y="769725"/>
            <a:ext cx="2271000" cy="40827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latin typeface="Comic Sans MS"/>
                <a:ea typeface="Comic Sans MS"/>
                <a:cs typeface="Comic Sans MS"/>
                <a:sym typeface="Comic Sans MS"/>
              </a:rPr>
              <a:t>Computer science</a:t>
            </a:r>
            <a:r>
              <a:rPr lang="en" sz="1900">
                <a:latin typeface="Comic Sans MS"/>
                <a:ea typeface="Comic Sans MS"/>
                <a:cs typeface="Comic Sans MS"/>
                <a:sym typeface="Comic Sans MS"/>
              </a:rPr>
              <a:t> is understanding how computers and networks work. Learning basic computer programming.</a:t>
            </a: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8" name="Google Shape;14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73900" y="2960400"/>
            <a:ext cx="2271000" cy="189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15"/>
          <p:cNvPicPr preferRelativeResize="0"/>
          <p:nvPr/>
        </p:nvPicPr>
        <p:blipFill rotWithShape="1">
          <a:blip r:embed="rId4">
            <a:alphaModFix/>
          </a:blip>
          <a:srcRect l="28053" t="10936" r="15340"/>
          <a:stretch/>
        </p:blipFill>
        <p:spPr>
          <a:xfrm>
            <a:off x="3508200" y="3431425"/>
            <a:ext cx="2271001" cy="142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5"/>
          <p:cNvPicPr preferRelativeResize="0"/>
          <p:nvPr/>
        </p:nvPicPr>
        <p:blipFill rotWithShape="1">
          <a:blip r:embed="rId5">
            <a:alphaModFix/>
          </a:blip>
          <a:srcRect l="11384" t="3861" r="12413" b="2627"/>
          <a:stretch/>
        </p:blipFill>
        <p:spPr>
          <a:xfrm>
            <a:off x="412800" y="3411850"/>
            <a:ext cx="2600700" cy="1440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6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1077050" y="66525"/>
            <a:ext cx="5750675" cy="11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575" y="1271963"/>
            <a:ext cx="2349225" cy="188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22775" y="3057375"/>
            <a:ext cx="2349225" cy="2011217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6"/>
          <p:cNvSpPr/>
          <p:nvPr/>
        </p:nvSpPr>
        <p:spPr>
          <a:xfrm>
            <a:off x="165100" y="3251123"/>
            <a:ext cx="1890648" cy="1760184"/>
          </a:xfrm>
          <a:prstGeom prst="cloud">
            <a:avLst/>
          </a:prstGeom>
          <a:solidFill>
            <a:srgbClr val="B4A7D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Can you tell your partner your own online safety tip?</a:t>
            </a:r>
            <a:endParaRPr/>
          </a:p>
        </p:txBody>
      </p:sp>
      <p:sp>
        <p:nvSpPr>
          <p:cNvPr id="160" name="Google Shape;160;p16"/>
          <p:cNvSpPr txBox="1"/>
          <p:nvPr/>
        </p:nvSpPr>
        <p:spPr>
          <a:xfrm>
            <a:off x="2592400" y="1177275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7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1077050" y="66525"/>
            <a:ext cx="5750675" cy="11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625" y="1395725"/>
            <a:ext cx="1932210" cy="366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37035" y="3294600"/>
            <a:ext cx="2240365" cy="1710824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7"/>
          <p:cNvSpPr txBox="1"/>
          <p:nvPr/>
        </p:nvSpPr>
        <p:spPr>
          <a:xfrm>
            <a:off x="2592400" y="1177275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7"/>
          <p:cNvSpPr/>
          <p:nvPr/>
        </p:nvSpPr>
        <p:spPr>
          <a:xfrm>
            <a:off x="2363936" y="1808475"/>
            <a:ext cx="1986552" cy="1330020"/>
          </a:xfrm>
          <a:prstGeom prst="cloud">
            <a:avLst/>
          </a:prstGeom>
          <a:solidFill>
            <a:srgbClr val="B4A7D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Have a go at making your own online safety poster.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8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1077050" y="66525"/>
            <a:ext cx="5750675" cy="11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9375" y="1177275"/>
            <a:ext cx="2349175" cy="212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72375" y="3121488"/>
            <a:ext cx="2349175" cy="1948937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8"/>
          <p:cNvSpPr txBox="1"/>
          <p:nvPr/>
        </p:nvSpPr>
        <p:spPr>
          <a:xfrm>
            <a:off x="2592400" y="1177275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8"/>
          <p:cNvSpPr/>
          <p:nvPr/>
        </p:nvSpPr>
        <p:spPr>
          <a:xfrm>
            <a:off x="86350" y="3304824"/>
            <a:ext cx="2186028" cy="1667844"/>
          </a:xfrm>
          <a:prstGeom prst="cloud">
            <a:avLst/>
          </a:prstGeom>
          <a:solidFill>
            <a:srgbClr val="B4A7D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Why do you think it’s important to know how to keep safe online?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9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1077050" y="66525"/>
            <a:ext cx="5750675" cy="11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600" y="1222350"/>
            <a:ext cx="2609850" cy="2219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46650" y="3256650"/>
            <a:ext cx="2078775" cy="185382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9"/>
          <p:cNvSpPr txBox="1"/>
          <p:nvPr/>
        </p:nvSpPr>
        <p:spPr>
          <a:xfrm>
            <a:off x="2980425" y="1222350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9"/>
          <p:cNvSpPr/>
          <p:nvPr/>
        </p:nvSpPr>
        <p:spPr>
          <a:xfrm>
            <a:off x="86350" y="3486749"/>
            <a:ext cx="2159244" cy="1485972"/>
          </a:xfrm>
          <a:prstGeom prst="cloud">
            <a:avLst/>
          </a:prstGeom>
          <a:solidFill>
            <a:srgbClr val="B4A7D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0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1077050" y="66525"/>
            <a:ext cx="5750675" cy="11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100" y="1767250"/>
            <a:ext cx="4103611" cy="181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3388625"/>
            <a:ext cx="1898875" cy="171905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0"/>
          <p:cNvSpPr txBox="1"/>
          <p:nvPr/>
        </p:nvSpPr>
        <p:spPr>
          <a:xfrm>
            <a:off x="2592400" y="1177275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0"/>
          <p:cNvSpPr/>
          <p:nvPr/>
        </p:nvSpPr>
        <p:spPr>
          <a:xfrm>
            <a:off x="2239375" y="3657537"/>
            <a:ext cx="2159244" cy="1485972"/>
          </a:xfrm>
          <a:prstGeom prst="cloud">
            <a:avLst/>
          </a:prstGeom>
          <a:solidFill>
            <a:srgbClr val="B4A7D6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1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2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3258400" y="66550"/>
            <a:ext cx="5750675" cy="111075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2"/>
          <p:cNvSpPr txBox="1"/>
          <p:nvPr/>
        </p:nvSpPr>
        <p:spPr>
          <a:xfrm>
            <a:off x="3038575" y="1277988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3" name="Google Shape;213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4075" y="153325"/>
            <a:ext cx="2084175" cy="2994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78250" y="2367250"/>
            <a:ext cx="2346125" cy="2776251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2"/>
          <p:cNvSpPr txBox="1"/>
          <p:nvPr/>
        </p:nvSpPr>
        <p:spPr>
          <a:xfrm>
            <a:off x="6754725" y="1264175"/>
            <a:ext cx="1871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Wk 9th January 2023</a:t>
            </a:r>
            <a:endParaRPr b="1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3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3258400" y="66550"/>
            <a:ext cx="5750675" cy="111075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23"/>
          <p:cNvSpPr txBox="1"/>
          <p:nvPr/>
        </p:nvSpPr>
        <p:spPr>
          <a:xfrm>
            <a:off x="3038575" y="1277988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3" name="Google Shape;223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225" y="0"/>
            <a:ext cx="2733775" cy="3273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84150" y="2058437"/>
            <a:ext cx="2647600" cy="3036525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3"/>
          <p:cNvSpPr txBox="1"/>
          <p:nvPr/>
        </p:nvSpPr>
        <p:spPr>
          <a:xfrm>
            <a:off x="6779525" y="1393500"/>
            <a:ext cx="1871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Wk 16th January 2023</a:t>
            </a:r>
            <a:endParaRPr b="1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4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3258400" y="66550"/>
            <a:ext cx="5750675" cy="1110750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24"/>
          <p:cNvSpPr txBox="1"/>
          <p:nvPr/>
        </p:nvSpPr>
        <p:spPr>
          <a:xfrm>
            <a:off x="3038575" y="1277988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0901"/>
            <a:ext cx="2900200" cy="331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15975" y="2009900"/>
            <a:ext cx="2522347" cy="3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4"/>
          <p:cNvSpPr txBox="1"/>
          <p:nvPr/>
        </p:nvSpPr>
        <p:spPr>
          <a:xfrm>
            <a:off x="6754725" y="1264175"/>
            <a:ext cx="1871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Wk 23rd January 2023</a:t>
            </a:r>
            <a:endParaRPr b="1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25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3258400" y="66550"/>
            <a:ext cx="5750675" cy="111075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5"/>
          <p:cNvSpPr txBox="1"/>
          <p:nvPr/>
        </p:nvSpPr>
        <p:spPr>
          <a:xfrm>
            <a:off x="3038575" y="1277988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3" name="Google Shape;243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450" y="0"/>
            <a:ext cx="2850150" cy="339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68825" y="2009900"/>
            <a:ext cx="2103182" cy="3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25"/>
          <p:cNvSpPr txBox="1"/>
          <p:nvPr/>
        </p:nvSpPr>
        <p:spPr>
          <a:xfrm>
            <a:off x="6754725" y="1264175"/>
            <a:ext cx="1871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Wk 30th January 2023</a:t>
            </a:r>
            <a:endParaRPr b="1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009901"/>
            <a:ext cx="4571999" cy="313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6"/>
          <p:cNvPicPr preferRelativeResize="0"/>
          <p:nvPr/>
        </p:nvPicPr>
        <p:blipFill rotWithShape="1">
          <a:blip r:embed="rId4">
            <a:alphaModFix/>
          </a:blip>
          <a:srcRect r="1185" b="4406"/>
          <a:stretch/>
        </p:blipFill>
        <p:spPr>
          <a:xfrm>
            <a:off x="3258400" y="66550"/>
            <a:ext cx="5750675" cy="1110750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6"/>
          <p:cNvSpPr txBox="1"/>
          <p:nvPr/>
        </p:nvSpPr>
        <p:spPr>
          <a:xfrm>
            <a:off x="3038575" y="1277988"/>
            <a:ext cx="33354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>
                <a:solidFill>
                  <a:srgbClr val="9900FF"/>
                </a:solidFill>
                <a:latin typeface="Impact"/>
                <a:ea typeface="Impact"/>
                <a:cs typeface="Impact"/>
                <a:sym typeface="Impact"/>
              </a:rPr>
              <a:t>Tips for the week</a:t>
            </a:r>
            <a:r>
              <a:rPr lang="en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26"/>
          <p:cNvSpPr txBox="1"/>
          <p:nvPr/>
        </p:nvSpPr>
        <p:spPr>
          <a:xfrm>
            <a:off x="6754725" y="1264175"/>
            <a:ext cx="1871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Wk 6th February 2023</a:t>
            </a:r>
            <a:endParaRPr b="1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4" name="Google Shape;254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68450" y="2156549"/>
            <a:ext cx="2223675" cy="298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66549"/>
            <a:ext cx="2468450" cy="3441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</Words>
  <Application>Microsoft Office PowerPoint</Application>
  <PresentationFormat>On-screen Show (16:9)</PresentationFormat>
  <Paragraphs>50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Nunito</vt:lpstr>
      <vt:lpstr>Comic Sans MS</vt:lpstr>
      <vt:lpstr>Impact</vt:lpstr>
      <vt:lpstr>Arial</vt:lpstr>
      <vt:lpstr>Calibri</vt:lpstr>
      <vt:lpstr>Shift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Spicer</dc:creator>
  <cp:lastModifiedBy>Louise Spicer</cp:lastModifiedBy>
  <cp:revision>1</cp:revision>
  <dcterms:modified xsi:type="dcterms:W3CDTF">2024-05-22T13:23:22Z</dcterms:modified>
</cp:coreProperties>
</file>