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8" r:id="rId1"/>
  </p:sldMasterIdLst>
  <p:sldIdLst>
    <p:sldId id="279" r:id="rId2"/>
    <p:sldId id="256" r:id="rId3"/>
    <p:sldId id="278" r:id="rId4"/>
    <p:sldId id="258" r:id="rId5"/>
    <p:sldId id="259" r:id="rId6"/>
    <p:sldId id="272" r:id="rId7"/>
    <p:sldId id="273" r:id="rId8"/>
    <p:sldId id="274" r:id="rId9"/>
    <p:sldId id="275" r:id="rId10"/>
    <p:sldId id="276" r:id="rId11"/>
    <p:sldId id="277" r:id="rId12"/>
    <p:sldId id="262" r:id="rId13"/>
    <p:sldId id="263" r:id="rId14"/>
    <p:sldId id="266" r:id="rId15"/>
    <p:sldId id="264" r:id="rId16"/>
    <p:sldId id="265" r:id="rId17"/>
    <p:sldId id="260" r:id="rId18"/>
    <p:sldId id="261" r:id="rId19"/>
    <p:sldId id="268" r:id="rId20"/>
    <p:sldId id="269" r:id="rId21"/>
    <p:sldId id="271" r:id="rId22"/>
    <p:sldId id="267" r:id="rId23"/>
    <p:sldId id="270"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0" d="100"/>
          <a:sy n="80" d="100"/>
        </p:scale>
        <p:origin x="120" y="7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B78A697-9D75-4DE8-8C28-1296A6CF43C1}" type="datetimeFigureOut">
              <a:rPr lang="en-US" smtClean="0"/>
              <a:t>5/9/2023</a:t>
            </a:fld>
            <a:endParaRPr lang="en-US" dirty="0"/>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33337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948048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9D1490F-3E6A-4544-9694-22B6007FE3C6}" type="datetimeFigureOut">
              <a:rPr lang="en-US" smtClean="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44821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9850354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030086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CFF863F-52DC-41B2-9D00-5A4E5632AC32}" type="datetimeFigureOut">
              <a:rPr lang="en-US" smtClean="0"/>
              <a:t>5/9/2023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6787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B55614-3909-43DC-A067-7F9842F8B81D}" type="datetimeFigureOut">
              <a:rPr lang="en-US" smtClean="0"/>
              <a:t>5/9/2023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50316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2413043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0E240176-F1D3-49EC-82F4-0915A3AC4184}" type="datetimeFigureOut">
              <a:rPr lang="en-US" smtClean="0"/>
              <a:t>5/9/2023</a:t>
            </a:fld>
            <a:endParaRPr lang="en-US" dirty="0"/>
          </a:p>
        </p:txBody>
      </p:sp>
    </p:spTree>
    <p:extLst>
      <p:ext uri="{BB962C8B-B14F-4D97-AF65-F5344CB8AC3E}">
        <p14:creationId xmlns:p14="http://schemas.microsoft.com/office/powerpoint/2010/main" val="3884262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1390530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4467035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1754708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9707140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564993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81231111"/>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172865-FBF0-458A-BAFF-4F75173770F5}" type="datetimeFigureOut">
              <a:rPr lang="en-US" smtClean="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54484952"/>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smtClean="0"/>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829323-6A73-409C-86A6-9EAF0F851121}" type="datetimeFigureOut">
              <a:rPr lang="en-US" dirty="0"/>
              <a:t>5/9/2023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735593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0172865-FBF0-458A-BAFF-4F75173770F5}" type="datetimeFigureOut">
              <a:rPr lang="en-US" smtClean="0"/>
              <a:t>5/9/2023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20755333"/>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 id="2147483704" r:id="rId16"/>
    <p:sldLayoutId id="2147483706" r:id="rId17"/>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b="1" u="sng" dirty="0" smtClean="0"/>
              <a:t>As I kneel before you (859)</a:t>
            </a:r>
            <a:endParaRPr lang="en-GB" b="1" u="sng" dirty="0"/>
          </a:p>
        </p:txBody>
      </p:sp>
      <p:sp>
        <p:nvSpPr>
          <p:cNvPr id="3" name="Content Placeholder 2"/>
          <p:cNvSpPr>
            <a:spLocks noGrp="1"/>
          </p:cNvSpPr>
          <p:nvPr>
            <p:ph idx="1"/>
          </p:nvPr>
        </p:nvSpPr>
        <p:spPr/>
        <p:txBody>
          <a:bodyPr/>
          <a:lstStyle/>
          <a:p>
            <a:pPr>
              <a:buNone/>
            </a:pPr>
            <a:r>
              <a:rPr lang="en-GB" altLang="en-US" dirty="0" smtClean="0"/>
              <a:t>1.As I kneel before you, as I bow my head in prayer, take this day, make it yours and fill me with your love.</a:t>
            </a:r>
          </a:p>
          <a:p>
            <a:pPr>
              <a:buNone/>
            </a:pPr>
            <a:r>
              <a:rPr lang="en-GB" altLang="en-US" b="1" i="1" dirty="0" smtClean="0"/>
              <a:t>Ave Maria, gratia plena, Dominus </a:t>
            </a:r>
            <a:r>
              <a:rPr lang="en-GB" altLang="en-US" b="1" i="1" dirty="0" err="1" smtClean="0"/>
              <a:t>tecum</a:t>
            </a:r>
            <a:r>
              <a:rPr lang="en-GB" altLang="en-US" b="1" i="1" dirty="0" smtClean="0"/>
              <a:t>, </a:t>
            </a:r>
            <a:r>
              <a:rPr lang="en-GB" altLang="en-US" b="1" i="1" dirty="0" err="1" smtClean="0"/>
              <a:t>benedicta</a:t>
            </a:r>
            <a:r>
              <a:rPr lang="en-GB" altLang="en-US" b="1" i="1" dirty="0" smtClean="0"/>
              <a:t> </a:t>
            </a:r>
            <a:r>
              <a:rPr lang="en-GB" altLang="en-US" b="1" i="1" dirty="0" err="1" smtClean="0"/>
              <a:t>tu.</a:t>
            </a:r>
            <a:endParaRPr lang="en-GB" altLang="en-US" b="1" i="1" dirty="0" smtClean="0"/>
          </a:p>
          <a:p>
            <a:pPr>
              <a:buNone/>
            </a:pPr>
            <a:r>
              <a:rPr lang="en-GB" altLang="en-US" dirty="0" smtClean="0"/>
              <a:t>2. All I have I give you, </a:t>
            </a:r>
            <a:r>
              <a:rPr lang="en-GB" altLang="en-US" dirty="0" err="1" smtClean="0"/>
              <a:t>ev’ry</a:t>
            </a:r>
            <a:r>
              <a:rPr lang="en-GB" altLang="en-US" dirty="0" smtClean="0"/>
              <a:t> wish and dream are yours. Mother of Christ, Mother of mine, present them to our Lord. </a:t>
            </a:r>
            <a:r>
              <a:rPr lang="en-GB" altLang="en-US" b="1" i="1" dirty="0" smtClean="0"/>
              <a:t>(chorus)</a:t>
            </a:r>
          </a:p>
          <a:p>
            <a:pPr>
              <a:buNone/>
            </a:pPr>
            <a:r>
              <a:rPr lang="en-GB" altLang="en-US" dirty="0" smtClean="0"/>
              <a:t>3. As I kneel before you, and I see your smiling face, </a:t>
            </a:r>
            <a:r>
              <a:rPr lang="en-GB" altLang="en-US" dirty="0" err="1" smtClean="0"/>
              <a:t>ev’ry</a:t>
            </a:r>
            <a:r>
              <a:rPr lang="en-GB" altLang="en-US" dirty="0" smtClean="0"/>
              <a:t> thought, </a:t>
            </a:r>
            <a:r>
              <a:rPr lang="en-GB" altLang="en-US" dirty="0" err="1" smtClean="0"/>
              <a:t>ev’ry</a:t>
            </a:r>
            <a:r>
              <a:rPr lang="en-GB" altLang="en-US" dirty="0" smtClean="0"/>
              <a:t> word is lost in your embrace. </a:t>
            </a:r>
            <a:r>
              <a:rPr lang="en-GB" altLang="en-US" b="1" i="1" dirty="0" smtClean="0"/>
              <a:t>(chorus)</a:t>
            </a:r>
          </a:p>
          <a:p>
            <a:endParaRPr lang="en-GB" dirty="0"/>
          </a:p>
        </p:txBody>
      </p:sp>
    </p:spTree>
    <p:extLst>
      <p:ext uri="{BB962C8B-B14F-4D97-AF65-F5344CB8AC3E}">
        <p14:creationId xmlns:p14="http://schemas.microsoft.com/office/powerpoint/2010/main" val="15643615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Rights and responsibility</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7679215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1440113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dirty="0"/>
          </a:p>
        </p:txBody>
      </p:sp>
      <p:sp>
        <p:nvSpPr>
          <p:cNvPr id="6" name="Content Placeholder 5"/>
          <p:cNvSpPr>
            <a:spLocks noGrp="1"/>
          </p:cNvSpPr>
          <p:nvPr>
            <p:ph sz="quarter" idx="13"/>
          </p:nvPr>
        </p:nvSpPr>
        <p:spPr/>
        <p:txBody>
          <a:bodyPr>
            <a:normAutofit/>
          </a:bodyPr>
          <a:lstStyle/>
          <a:p>
            <a:pPr marL="0" indent="0">
              <a:buNone/>
            </a:pPr>
            <a:r>
              <a:rPr lang="en-US" sz="4000" dirty="0" smtClean="0"/>
              <a:t>Let every person be subject to the governing authorities. </a:t>
            </a:r>
          </a:p>
          <a:p>
            <a:pPr marL="0" indent="0">
              <a:buNone/>
            </a:pPr>
            <a:r>
              <a:rPr lang="en-US" sz="4000" dirty="0" smtClean="0"/>
              <a:t>For there is no authority except from God, and those that exist have been instituted by God. </a:t>
            </a:r>
            <a:endParaRPr lang="en-GB" sz="4000" dirty="0"/>
          </a:p>
        </p:txBody>
      </p:sp>
      <p:sp>
        <p:nvSpPr>
          <p:cNvPr id="5" name="Text Placeholder 4"/>
          <p:cNvSpPr>
            <a:spLocks noGrp="1"/>
          </p:cNvSpPr>
          <p:nvPr>
            <p:ph type="body" sz="half" idx="2"/>
          </p:nvPr>
        </p:nvSpPr>
        <p:spPr/>
        <p:txBody>
          <a:bodyPr/>
          <a:lstStyle/>
          <a:p>
            <a:endParaRPr lang="en-GB" dirty="0"/>
          </a:p>
        </p:txBody>
      </p:sp>
      <p:pic>
        <p:nvPicPr>
          <p:cNvPr id="7" name="742890A7-04F1-46C2-8737-7E9431DC85FF" descr="IMG_2192.JPG"/>
          <p:cNvPicPr>
            <a:picLocks noChangeAspect="1" noChangeArrowheads="1"/>
          </p:cNvPicPr>
          <p:nvPr/>
        </p:nvPicPr>
        <p:blipFill rotWithShape="1">
          <a:blip r:embed="rId2">
            <a:extLst>
              <a:ext uri="{28A0092B-C50C-407E-A947-70E740481C1C}">
                <a14:useLocalDpi xmlns:a14="http://schemas.microsoft.com/office/drawing/2010/main" val="0"/>
              </a:ext>
            </a:extLst>
          </a:blip>
          <a:srcRect l="35299" r="35519" b="6026"/>
          <a:stretch/>
        </p:blipFill>
        <p:spPr bwMode="auto">
          <a:xfrm>
            <a:off x="1609916" y="378837"/>
            <a:ext cx="2294311" cy="554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3130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What are our rights as humans</a:t>
            </a:r>
            <a:endParaRPr lang="en-GB" dirty="0"/>
          </a:p>
        </p:txBody>
      </p:sp>
      <p:sp>
        <p:nvSpPr>
          <p:cNvPr id="6" name="Content Placeholder 5"/>
          <p:cNvSpPr>
            <a:spLocks noGrp="1"/>
          </p:cNvSpPr>
          <p:nvPr>
            <p:ph idx="1"/>
          </p:nvPr>
        </p:nvSpPr>
        <p:spPr>
          <a:xfrm>
            <a:off x="677334" y="1487979"/>
            <a:ext cx="8596668" cy="4553384"/>
          </a:xfrm>
        </p:spPr>
        <p:txBody>
          <a:bodyPr>
            <a:normAutofit/>
          </a:bodyPr>
          <a:lstStyle/>
          <a:p>
            <a:pPr marL="0" indent="0">
              <a:buNone/>
            </a:pPr>
            <a:endParaRPr lang="en-GB" sz="2400" dirty="0"/>
          </a:p>
        </p:txBody>
      </p:sp>
    </p:spTree>
    <p:extLst>
      <p:ext uri="{BB962C8B-B14F-4D97-AF65-F5344CB8AC3E}">
        <p14:creationId xmlns:p14="http://schemas.microsoft.com/office/powerpoint/2010/main" val="1310540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right to food (everyone MUST have enough to eat)</a:t>
            </a:r>
            <a:br>
              <a:rPr lang="en-US" dirty="0"/>
            </a:br>
            <a:endParaRPr lang="en-GB" dirty="0"/>
          </a:p>
        </p:txBody>
      </p:sp>
      <p:pic>
        <p:nvPicPr>
          <p:cNvPr id="1026" name="Picture 2" descr="7 Science-Based Benefits of Eating Together as a Family"/>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64941" y="2160588"/>
            <a:ext cx="5822155"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34479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right to clean water (everyone MUST have access to clean water)</a:t>
            </a:r>
            <a:br>
              <a:rPr lang="en-US" dirty="0"/>
            </a:br>
            <a:endParaRPr lang="en-GB" dirty="0"/>
          </a:p>
        </p:txBody>
      </p:sp>
      <p:pic>
        <p:nvPicPr>
          <p:cNvPr id="2050" name="Picture 2" descr="https://thelastwell.org/wp-content/uploads/2019/05/children-who-are-getting-clean-water-in-africa-1024x512-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94582" y="2160588"/>
            <a:ext cx="7762874"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9701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right to shelter (everyone MUST have a home to live in)</a:t>
            </a:r>
            <a:br>
              <a:rPr lang="en-US" dirty="0"/>
            </a:br>
            <a:endParaRPr lang="en-GB" dirty="0"/>
          </a:p>
        </p:txBody>
      </p:sp>
      <p:pic>
        <p:nvPicPr>
          <p:cNvPr id="3074" name="Picture 2" descr="Housing in India - The world of Teoalida"/>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34926" y="1820488"/>
            <a:ext cx="5628717" cy="4221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7741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right to education (everyone MUST be able to go to school to learn)</a:t>
            </a:r>
            <a:br>
              <a:rPr lang="en-US" dirty="0"/>
            </a:br>
            <a:endParaRPr lang="en-GB" dirty="0"/>
          </a:p>
        </p:txBody>
      </p:sp>
      <p:pic>
        <p:nvPicPr>
          <p:cNvPr id="4098" name="Picture 2" descr="Teaching from two metres | Ideas | RSC Educatio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19660" y="1930400"/>
            <a:ext cx="6431280" cy="4287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34020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451956"/>
          </a:xfrm>
        </p:spPr>
        <p:txBody>
          <a:bodyPr>
            <a:normAutofit fontScale="90000"/>
          </a:bodyPr>
          <a:lstStyle/>
          <a:p>
            <a:r>
              <a:rPr lang="en-US" dirty="0"/>
              <a:t>The right to health care (everyone MUST be able to get the medical care they need to be healthy</a:t>
            </a:r>
            <a:br>
              <a:rPr lang="en-US" dirty="0"/>
            </a:br>
            <a:endParaRPr lang="en-GB" dirty="0"/>
          </a:p>
        </p:txBody>
      </p:sp>
      <p:pic>
        <p:nvPicPr>
          <p:cNvPr id="5122" name="Picture 2" descr="Nowhere is safe: Record number of patients contracted Covid in the hospital  in January - POLITICO"/>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61298" y="2160588"/>
            <a:ext cx="5829442"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89874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The right to practice their religion ( everyone MUST be allowed to follow their religious beliefs without fear of harm)</a:t>
            </a:r>
            <a:r>
              <a:rPr lang="en-GB" sz="2800" dirty="0"/>
              <a:t/>
            </a:r>
            <a:br>
              <a:rPr lang="en-GB" sz="2800" dirty="0"/>
            </a:br>
            <a:endParaRPr lang="en-GB" sz="2800" dirty="0"/>
          </a:p>
        </p:txBody>
      </p:sp>
      <p:pic>
        <p:nvPicPr>
          <p:cNvPr id="6146" name="Picture 2" descr="Religious leaders in rare union with pledge to fight slavery | Financial  Time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96291" y="2142715"/>
            <a:ext cx="7698044" cy="4332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4520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 also have responsibilities</a:t>
            </a:r>
            <a:endParaRPr lang="en-GB" dirty="0"/>
          </a:p>
        </p:txBody>
      </p:sp>
      <p:pic>
        <p:nvPicPr>
          <p:cNvPr id="2050" name="Picture 2" descr="Gareth Southgate: England boss has selection issues to ponder ahead of Euro  2020 quarter-final vs Ukraine | Football News | Sky Sport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5853" y="2160588"/>
            <a:ext cx="6900332"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2274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8" name="Picture 2" descr="Rishi Sunak accused of 'cover up' at Treasury as amount of hidden info  REVEALED - Mirror Onlin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47081" y="2458244"/>
            <a:ext cx="5857875" cy="3286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54437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descr="cardinal vincent nichols | liturgy guy"/>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87262" y="1853738"/>
            <a:ext cx="7906862" cy="4690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6787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122" name="Picture 2" descr="King Charles III in photos, from when he was young to his coronation - The  Washington Post"/>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64525" y="2160588"/>
            <a:ext cx="5822987"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91530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146" name="Picture 2" descr="Pope Francis - IMDb"/>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00895" y="1467807"/>
            <a:ext cx="3707476" cy="4943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6179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our responsibility </a:t>
            </a:r>
            <a:endParaRPr lang="en-GB" dirty="0"/>
          </a:p>
        </p:txBody>
      </p:sp>
      <p:sp>
        <p:nvSpPr>
          <p:cNvPr id="3" name="Content Placeholder 2"/>
          <p:cNvSpPr>
            <a:spLocks noGrp="1"/>
          </p:cNvSpPr>
          <p:nvPr>
            <p:ph idx="1"/>
          </p:nvPr>
        </p:nvSpPr>
        <p:spPr>
          <a:xfrm>
            <a:off x="677334" y="1579419"/>
            <a:ext cx="8596668" cy="4461944"/>
          </a:xfrm>
        </p:spPr>
        <p:txBody>
          <a:bodyPr>
            <a:normAutofit lnSpcReduction="10000"/>
          </a:bodyPr>
          <a:lstStyle/>
          <a:p>
            <a:pPr marL="0" indent="0">
              <a:buNone/>
            </a:pPr>
            <a:r>
              <a:rPr lang="en-US" dirty="0" smtClean="0"/>
              <a:t>We have a responsibility to take care of our </a:t>
            </a:r>
            <a:r>
              <a:rPr lang="en-US" dirty="0" err="1" smtClean="0"/>
              <a:t>neighbours</a:t>
            </a:r>
            <a:r>
              <a:rPr lang="en-US" dirty="0" smtClean="0"/>
              <a:t> and ourselves. </a:t>
            </a:r>
          </a:p>
          <a:p>
            <a:pPr marL="0" indent="0">
              <a:buNone/>
            </a:pPr>
            <a:r>
              <a:rPr lang="en-US" dirty="0" smtClean="0"/>
              <a:t>Jesus said, “I give you a new commandment, that you love one another. Just as I have loved you, you also should love one another. John 13. 34 </a:t>
            </a:r>
          </a:p>
          <a:p>
            <a:pPr marL="0" indent="0">
              <a:buNone/>
            </a:pPr>
            <a:r>
              <a:rPr lang="en-US" dirty="0" smtClean="0"/>
              <a:t>Who was Jesus telling us to love? To be responsible for?</a:t>
            </a:r>
          </a:p>
          <a:p>
            <a:r>
              <a:rPr lang="en-US" dirty="0" smtClean="0"/>
              <a:t>The people in our class. The people in our school. </a:t>
            </a:r>
          </a:p>
          <a:p>
            <a:r>
              <a:rPr lang="en-US" dirty="0" smtClean="0"/>
              <a:t>The people in our community; the parish, in our street, the people we pass everyday.</a:t>
            </a:r>
          </a:p>
          <a:p>
            <a:r>
              <a:rPr lang="en-US" dirty="0" smtClean="0"/>
              <a:t>The people in our wider community; in places like Asia, Africa and South and Central America where they lack proper food and clean water, have health problems and don’t have much education.</a:t>
            </a:r>
          </a:p>
          <a:p>
            <a:endParaRPr lang="en-US" dirty="0"/>
          </a:p>
          <a:p>
            <a:pPr marL="0" indent="0">
              <a:buNone/>
            </a:pPr>
            <a:r>
              <a:rPr lang="en-US" dirty="0" smtClean="0"/>
              <a:t>Many people in this country and across the world are poor and live in poverty. Their basic rights are not being met! </a:t>
            </a:r>
            <a:endParaRPr lang="en-GB" dirty="0"/>
          </a:p>
        </p:txBody>
      </p:sp>
    </p:spTree>
    <p:extLst>
      <p:ext uri="{BB962C8B-B14F-4D97-AF65-F5344CB8AC3E}">
        <p14:creationId xmlns:p14="http://schemas.microsoft.com/office/powerpoint/2010/main" val="1560293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As </a:t>
            </a:r>
            <a:r>
              <a:rPr lang="en-GB" dirty="0" smtClean="0"/>
              <a:t>Catholics </a:t>
            </a:r>
            <a:r>
              <a:rPr lang="en-GB" dirty="0"/>
              <a:t>we believe that the biggest responsibility we have is to love each other. </a:t>
            </a:r>
            <a:br>
              <a:rPr lang="en-GB" dirty="0"/>
            </a:b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I </a:t>
            </a:r>
            <a:r>
              <a:rPr lang="en-GB" dirty="0"/>
              <a:t>would like you to think about your responsibility to care and love for others – does this </a:t>
            </a:r>
            <a:r>
              <a:rPr lang="en-GB" dirty="0" smtClean="0"/>
              <a:t>reading from the Bible say </a:t>
            </a:r>
            <a:r>
              <a:rPr lang="en-GB" dirty="0"/>
              <a:t>how you could go about that? </a:t>
            </a:r>
            <a:endParaRPr lang="en-GB" dirty="0" smtClean="0"/>
          </a:p>
          <a:p>
            <a:pPr marL="0" indent="0">
              <a:buNone/>
            </a:pPr>
            <a:r>
              <a:rPr lang="en-GB" i="1" dirty="0" smtClean="0"/>
              <a:t>1 </a:t>
            </a:r>
            <a:r>
              <a:rPr lang="en-GB" i="1" dirty="0"/>
              <a:t>Corinthians 13: the gift of love</a:t>
            </a:r>
            <a:endParaRPr lang="en-GB" dirty="0"/>
          </a:p>
          <a:p>
            <a:pPr marL="0" indent="0">
              <a:buNone/>
            </a:pPr>
            <a:r>
              <a:rPr lang="en-GB" dirty="0" smtClean="0"/>
              <a:t>If </a:t>
            </a:r>
            <a:r>
              <a:rPr lang="en-GB" dirty="0"/>
              <a:t>I give away all my possessions, and if I hand over my body so that I may boast,</a:t>
            </a:r>
            <a:r>
              <a:rPr lang="en-GB" baseline="30000" dirty="0"/>
              <a:t>*</a:t>
            </a:r>
            <a:r>
              <a:rPr lang="en-GB" dirty="0"/>
              <a:t> but do not have love, I gain nothing.</a:t>
            </a:r>
            <a:br>
              <a:rPr lang="en-GB" dirty="0"/>
            </a:br>
            <a:r>
              <a:rPr lang="en-GB" dirty="0" smtClean="0"/>
              <a:t>Love </a:t>
            </a:r>
            <a:r>
              <a:rPr lang="en-GB" dirty="0"/>
              <a:t>is patient; love is kind; love is not envious or boastful or arrogant </a:t>
            </a:r>
            <a:r>
              <a:rPr lang="en-GB" baseline="30000" dirty="0" smtClean="0"/>
              <a:t>5</a:t>
            </a:r>
            <a:r>
              <a:rPr lang="en-GB" dirty="0" smtClean="0"/>
              <a:t>or </a:t>
            </a:r>
            <a:r>
              <a:rPr lang="en-GB" dirty="0"/>
              <a:t>rude. It does not insist on its own way; it is not irritable or resentful; it does not rejoice in wrongdoing, but rejoices in the truth. </a:t>
            </a:r>
            <a:r>
              <a:rPr lang="en-GB" baseline="30000" dirty="0"/>
              <a:t>7</a:t>
            </a:r>
            <a:r>
              <a:rPr lang="en-GB" dirty="0"/>
              <a:t>It bears all things, believes all things, hopes all things, endures all things.</a:t>
            </a:r>
          </a:p>
          <a:p>
            <a:pPr marL="0" indent="0">
              <a:buNone/>
            </a:pPr>
            <a:r>
              <a:rPr lang="en-GB" dirty="0"/>
              <a:t>Love never ends. </a:t>
            </a:r>
          </a:p>
          <a:p>
            <a:endParaRPr lang="en-GB" dirty="0"/>
          </a:p>
        </p:txBody>
      </p:sp>
    </p:spTree>
    <p:extLst>
      <p:ext uri="{BB962C8B-B14F-4D97-AF65-F5344CB8AC3E}">
        <p14:creationId xmlns:p14="http://schemas.microsoft.com/office/powerpoint/2010/main" val="15414937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can we do in school to show that we are responsible for others</a:t>
            </a:r>
            <a:endParaRPr lang="en-GB" dirty="0"/>
          </a:p>
        </p:txBody>
      </p:sp>
      <p:sp>
        <p:nvSpPr>
          <p:cNvPr id="3" name="Content Placeholder 2"/>
          <p:cNvSpPr>
            <a:spLocks noGrp="1"/>
          </p:cNvSpPr>
          <p:nvPr>
            <p:ph idx="1"/>
          </p:nvPr>
        </p:nvSpPr>
        <p:spPr/>
        <p:txBody>
          <a:bodyPr/>
          <a:lstStyle/>
          <a:p>
            <a:r>
              <a:rPr lang="en-US" dirty="0" smtClean="0"/>
              <a:t>Listen in class so that others can learn</a:t>
            </a:r>
          </a:p>
          <a:p>
            <a:r>
              <a:rPr lang="en-US" dirty="0" smtClean="0"/>
              <a:t>Let others have a turn to answer questions</a:t>
            </a:r>
          </a:p>
          <a:p>
            <a:r>
              <a:rPr lang="en-US" dirty="0" smtClean="0"/>
              <a:t>Share the resources</a:t>
            </a:r>
          </a:p>
          <a:p>
            <a:r>
              <a:rPr lang="en-US" dirty="0" smtClean="0"/>
              <a:t>Play with others so that they are not lonely</a:t>
            </a:r>
          </a:p>
          <a:p>
            <a:r>
              <a:rPr lang="en-US" dirty="0" smtClean="0"/>
              <a:t>Tell an adult if you are worried about someone in school</a:t>
            </a:r>
          </a:p>
          <a:p>
            <a:r>
              <a:rPr lang="en-US" dirty="0" smtClean="0"/>
              <a:t>Speak kindly to others so that they know you care for them</a:t>
            </a:r>
            <a:endParaRPr lang="en-GB" dirty="0"/>
          </a:p>
        </p:txBody>
      </p:sp>
    </p:spTree>
    <p:extLst>
      <p:ext uri="{BB962C8B-B14F-4D97-AF65-F5344CB8AC3E}">
        <p14:creationId xmlns:p14="http://schemas.microsoft.com/office/powerpoint/2010/main" val="234607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can we do to help the poor in our community and overseas</a:t>
            </a:r>
            <a:endParaRPr lang="en-GB" dirty="0"/>
          </a:p>
        </p:txBody>
      </p:sp>
      <p:sp>
        <p:nvSpPr>
          <p:cNvPr id="3" name="Content Placeholder 2"/>
          <p:cNvSpPr>
            <a:spLocks noGrp="1"/>
          </p:cNvSpPr>
          <p:nvPr>
            <p:ph idx="1"/>
          </p:nvPr>
        </p:nvSpPr>
        <p:spPr/>
        <p:txBody>
          <a:bodyPr/>
          <a:lstStyle/>
          <a:p>
            <a:r>
              <a:rPr lang="en-US" dirty="0" smtClean="0"/>
              <a:t>Raise funds through charity work – Mary’s meals, CAFOD, Catholic Children’s society</a:t>
            </a:r>
          </a:p>
          <a:p>
            <a:r>
              <a:rPr lang="en-US" dirty="0" smtClean="0"/>
              <a:t>Collect food for the food bank</a:t>
            </a:r>
          </a:p>
          <a:p>
            <a:r>
              <a:rPr lang="en-US" dirty="0" smtClean="0"/>
              <a:t>Marian service – giving flowers to people in the parish</a:t>
            </a:r>
          </a:p>
          <a:p>
            <a:r>
              <a:rPr lang="en-US" dirty="0" smtClean="0"/>
              <a:t>Visiting the care homes</a:t>
            </a:r>
          </a:p>
          <a:p>
            <a:r>
              <a:rPr lang="en-US" dirty="0" smtClean="0"/>
              <a:t>Singing at the Friendship Club, Parish Fare</a:t>
            </a:r>
          </a:p>
          <a:p>
            <a:r>
              <a:rPr lang="en-US" dirty="0" smtClean="0"/>
              <a:t>Giving to the homeless</a:t>
            </a:r>
            <a:endParaRPr lang="en-GB" dirty="0"/>
          </a:p>
        </p:txBody>
      </p:sp>
    </p:spTree>
    <p:extLst>
      <p:ext uri="{BB962C8B-B14F-4D97-AF65-F5344CB8AC3E}">
        <p14:creationId xmlns:p14="http://schemas.microsoft.com/office/powerpoint/2010/main" val="392505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2108662"/>
          </a:xfrm>
        </p:spPr>
        <p:txBody>
          <a:bodyPr>
            <a:noAutofit/>
          </a:bodyPr>
          <a:lstStyle/>
          <a:p>
            <a:r>
              <a:rPr lang="en-GB" sz="2000" i="1" dirty="0"/>
              <a:t>We believe that charity work is an important aspect of our faith and education. </a:t>
            </a:r>
            <a:r>
              <a:rPr lang="en-GB" sz="2000" i="1" dirty="0" smtClean="0"/>
              <a:t>You will be learning </a:t>
            </a:r>
            <a:r>
              <a:rPr lang="en-GB" sz="2000" i="1" dirty="0"/>
              <a:t>about the issues facing these </a:t>
            </a:r>
            <a:r>
              <a:rPr lang="en-GB" sz="2000" i="1" dirty="0" smtClean="0"/>
              <a:t>organisations </a:t>
            </a:r>
            <a:r>
              <a:rPr lang="en-GB" sz="2000" i="1" dirty="0"/>
              <a:t>and the positive impact </a:t>
            </a:r>
            <a:r>
              <a:rPr lang="en-GB" sz="2000" i="1" dirty="0" smtClean="0"/>
              <a:t>your </a:t>
            </a:r>
            <a:r>
              <a:rPr lang="en-GB" sz="2000" i="1" dirty="0"/>
              <a:t>donations can make. We hope that this experience will inspire them to become lifelong philanthropists.</a:t>
            </a:r>
            <a:r>
              <a:rPr lang="en-GB" sz="2000" dirty="0"/>
              <a:t/>
            </a:r>
            <a:br>
              <a:rPr lang="en-GB" sz="2000" dirty="0"/>
            </a:br>
            <a:endParaRPr lang="en-GB" sz="2000" dirty="0"/>
          </a:p>
        </p:txBody>
      </p:sp>
      <p:sp>
        <p:nvSpPr>
          <p:cNvPr id="3" name="Content Placeholder 2"/>
          <p:cNvSpPr>
            <a:spLocks noGrp="1"/>
          </p:cNvSpPr>
          <p:nvPr>
            <p:ph idx="1"/>
          </p:nvPr>
        </p:nvSpPr>
        <p:spPr>
          <a:xfrm>
            <a:off x="677334" y="2892829"/>
            <a:ext cx="8596668" cy="3148533"/>
          </a:xfrm>
        </p:spPr>
        <p:txBody>
          <a:bodyPr>
            <a:normAutofit/>
          </a:bodyPr>
          <a:lstStyle/>
          <a:p>
            <a:r>
              <a:rPr lang="en-GB" i="1" dirty="0"/>
              <a:t>Early Years - RSPCA</a:t>
            </a:r>
            <a:endParaRPr lang="en-GB" dirty="0"/>
          </a:p>
          <a:p>
            <a:r>
              <a:rPr lang="en-GB" i="1" dirty="0"/>
              <a:t>Year 1 - WWF </a:t>
            </a:r>
            <a:endParaRPr lang="en-GB" dirty="0"/>
          </a:p>
          <a:p>
            <a:r>
              <a:rPr lang="en-GB" i="1" dirty="0"/>
              <a:t>Year 2 - The Blue Marine Foundation</a:t>
            </a:r>
            <a:endParaRPr lang="en-GB" dirty="0"/>
          </a:p>
          <a:p>
            <a:r>
              <a:rPr lang="en-GB" i="1" dirty="0"/>
              <a:t>Year 3 - CAFOD</a:t>
            </a:r>
            <a:endParaRPr lang="en-GB" dirty="0"/>
          </a:p>
          <a:p>
            <a:r>
              <a:rPr lang="en-GB" i="1" dirty="0"/>
              <a:t>Year 4 - The Wildlife Trust </a:t>
            </a:r>
            <a:endParaRPr lang="en-GB" dirty="0"/>
          </a:p>
          <a:p>
            <a:r>
              <a:rPr lang="en-GB" i="1" dirty="0"/>
              <a:t>Year 5 - Make-A-Wish Foundation. </a:t>
            </a:r>
            <a:endParaRPr lang="en-GB" dirty="0"/>
          </a:p>
          <a:p>
            <a:r>
              <a:rPr lang="en-GB" i="1" dirty="0"/>
              <a:t>Year 6 - Crisis Homelessness.</a:t>
            </a:r>
            <a:endParaRPr lang="en-GB" dirty="0"/>
          </a:p>
          <a:p>
            <a:endParaRPr lang="en-GB" dirty="0"/>
          </a:p>
        </p:txBody>
      </p:sp>
    </p:spTree>
    <p:extLst>
      <p:ext uri="{BB962C8B-B14F-4D97-AF65-F5344CB8AC3E}">
        <p14:creationId xmlns:p14="http://schemas.microsoft.com/office/powerpoint/2010/main" val="5412088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 Pray</a:t>
            </a:r>
            <a:endParaRPr lang="en-GB" dirty="0"/>
          </a:p>
        </p:txBody>
      </p:sp>
      <p:sp>
        <p:nvSpPr>
          <p:cNvPr id="3" name="Content Placeholder 2"/>
          <p:cNvSpPr>
            <a:spLocks noGrp="1"/>
          </p:cNvSpPr>
          <p:nvPr>
            <p:ph idx="1"/>
          </p:nvPr>
        </p:nvSpPr>
        <p:spPr/>
        <p:txBody>
          <a:bodyPr/>
          <a:lstStyle/>
          <a:p>
            <a:r>
              <a:rPr lang="en-GB" i="1" dirty="0"/>
              <a:t>Prayer</a:t>
            </a:r>
            <a:br>
              <a:rPr lang="en-GB" i="1" dirty="0"/>
            </a:br>
            <a:r>
              <a:rPr lang="en-GB" i="1" dirty="0"/>
              <a:t/>
            </a:r>
            <a:br>
              <a:rPr lang="en-GB" i="1" dirty="0"/>
            </a:br>
            <a:r>
              <a:rPr lang="en-GB" dirty="0"/>
              <a:t>Lord, help us to put others first and to take care of the people around us.</a:t>
            </a:r>
            <a:br>
              <a:rPr lang="en-GB" dirty="0"/>
            </a:br>
            <a:r>
              <a:rPr lang="en-GB" dirty="0"/>
              <a:t>Thank you for your love for us.</a:t>
            </a:r>
          </a:p>
          <a:p>
            <a:endParaRPr lang="en-GB" dirty="0"/>
          </a:p>
        </p:txBody>
      </p:sp>
    </p:spTree>
    <p:extLst>
      <p:ext uri="{BB962C8B-B14F-4D97-AF65-F5344CB8AC3E}">
        <p14:creationId xmlns:p14="http://schemas.microsoft.com/office/powerpoint/2010/main" val="31253007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Your Mission</a:t>
            </a:r>
            <a:endParaRPr lang="en-GB" dirty="0"/>
          </a:p>
        </p:txBody>
      </p:sp>
      <p:sp>
        <p:nvSpPr>
          <p:cNvPr id="3" name="Content Placeholder 2"/>
          <p:cNvSpPr>
            <a:spLocks noGrp="1"/>
          </p:cNvSpPr>
          <p:nvPr>
            <p:ph idx="1"/>
          </p:nvPr>
        </p:nvSpPr>
        <p:spPr/>
        <p:txBody>
          <a:bodyPr/>
          <a:lstStyle/>
          <a:p>
            <a:pPr marL="0" indent="0">
              <a:buNone/>
            </a:pPr>
            <a:r>
              <a:rPr lang="en-US" dirty="0" smtClean="0"/>
              <a:t>Think about your responsibilities.</a:t>
            </a:r>
          </a:p>
          <a:p>
            <a:pPr marL="0" indent="0">
              <a:buNone/>
            </a:pPr>
            <a:endParaRPr lang="en-US" dirty="0"/>
          </a:p>
          <a:p>
            <a:pPr marL="0" indent="0">
              <a:buNone/>
            </a:pPr>
            <a:r>
              <a:rPr lang="en-US" dirty="0" smtClean="0"/>
              <a:t>Do something that shows how you are putting others before yourself just as Jesus taught us. </a:t>
            </a:r>
            <a:endParaRPr lang="en-GB" dirty="0"/>
          </a:p>
        </p:txBody>
      </p:sp>
    </p:spTree>
    <p:extLst>
      <p:ext uri="{BB962C8B-B14F-4D97-AF65-F5344CB8AC3E}">
        <p14:creationId xmlns:p14="http://schemas.microsoft.com/office/powerpoint/2010/main" val="3460778877"/>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321</TotalTime>
  <Words>837</Words>
  <Application>Microsoft Office PowerPoint</Application>
  <PresentationFormat>Widescreen</PresentationFormat>
  <Paragraphs>58</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Trebuchet MS</vt:lpstr>
      <vt:lpstr>Wingdings 3</vt:lpstr>
      <vt:lpstr>Facet</vt:lpstr>
      <vt:lpstr>As I kneel before you (859)</vt:lpstr>
      <vt:lpstr>Rights and responsibility</vt:lpstr>
      <vt:lpstr>PowerPoint Presentation</vt:lpstr>
      <vt:lpstr>PowerPoint Presentation</vt:lpstr>
      <vt:lpstr>What are our rights as humans</vt:lpstr>
      <vt:lpstr>The right to food (everyone MUST have enough to eat) </vt:lpstr>
      <vt:lpstr>The right to clean water (everyone MUST have access to clean water) </vt:lpstr>
      <vt:lpstr>The right to shelter (everyone MUST have a home to live in) </vt:lpstr>
      <vt:lpstr>The right to education (everyone MUST be able to go to school to learn) </vt:lpstr>
      <vt:lpstr>The right to health care (everyone MUST be able to get the medical care they need to be healthy </vt:lpstr>
      <vt:lpstr>The right to practice their religion ( everyone MUST be allowed to follow their religious beliefs without fear of harm) </vt:lpstr>
      <vt:lpstr>We also have responsibilities</vt:lpstr>
      <vt:lpstr>PowerPoint Presentation</vt:lpstr>
      <vt:lpstr>PowerPoint Presentation</vt:lpstr>
      <vt:lpstr>PowerPoint Presentation</vt:lpstr>
      <vt:lpstr>PowerPoint Presentation</vt:lpstr>
      <vt:lpstr>What is our responsibility </vt:lpstr>
      <vt:lpstr>As Catholics we believe that the biggest responsibility we have is to love each other.  </vt:lpstr>
      <vt:lpstr>What can we do in school to show that we are responsible for others</vt:lpstr>
      <vt:lpstr>What can we do to help the poor in our community and overseas</vt:lpstr>
      <vt:lpstr>We believe that charity work is an important aspect of our faith and education. You will be learning about the issues facing these organisations and the positive impact your donations can make. We hope that this experience will inspire them to become lifelong philanthropists. </vt:lpstr>
      <vt:lpstr>We Pray</vt:lpstr>
      <vt:lpstr>Your Mission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Rights and responsibility</dc:title>
  <dc:creator>Kathleen Coll</dc:creator>
  <cp:lastModifiedBy>Kathleen Coll</cp:lastModifiedBy>
  <cp:revision>15</cp:revision>
  <dcterms:created xsi:type="dcterms:W3CDTF">2023-05-07T12:19:39Z</dcterms:created>
  <dcterms:modified xsi:type="dcterms:W3CDTF">2023-05-09T09:07:09Z</dcterms:modified>
</cp:coreProperties>
</file>