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80" r:id="rId6"/>
    <p:sldId id="281" r:id="rId7"/>
    <p:sldId id="265" r:id="rId8"/>
    <p:sldId id="268" r:id="rId9"/>
    <p:sldId id="284" r:id="rId10"/>
    <p:sldId id="262" r:id="rId11"/>
    <p:sldId id="285" r:id="rId12"/>
    <p:sldId id="271" r:id="rId13"/>
    <p:sldId id="269" r:id="rId14"/>
    <p:sldId id="272" r:id="rId15"/>
    <p:sldId id="282" r:id="rId16"/>
    <p:sldId id="258"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3" autoAdjust="0"/>
    <p:restoredTop sz="94717" autoAdjust="0"/>
  </p:normalViewPr>
  <p:slideViewPr>
    <p:cSldViewPr>
      <p:cViewPr varScale="1">
        <p:scale>
          <a:sx n="120" d="100"/>
          <a:sy n="120" d="100"/>
        </p:scale>
        <p:origin x="134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CE9D9D-217A-4DC1-92AA-DAF0B516B32E}" type="datetimeFigureOut">
              <a:rPr lang="en-GB" smtClean="0"/>
              <a:pPr/>
              <a:t>01/09/2025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B67D4-F285-4E3D-9D47-A31229EBD74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ealingcouncil-my.sharepoint.com/personal/jbradley_ealing_gov_uk/Documents/Jo/Staff/WFH/Covid-19%20Staff%20Risk%20Assessment%20%20-Rose%20Umerah.doc?web=1"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ling.gov.uk/admission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mainroundadmissions@ealing.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9"/>
          <p:cNvSpPr txBox="1">
            <a:spLocks noChangeArrowheads="1"/>
          </p:cNvSpPr>
          <p:nvPr/>
        </p:nvSpPr>
        <p:spPr bwMode="auto">
          <a:xfrm>
            <a:off x="0" y="0"/>
            <a:ext cx="9144000" cy="5181600"/>
          </a:xfrm>
          <a:prstGeom prst="rect">
            <a:avLst/>
          </a:prstGeom>
          <a:solidFill>
            <a:srgbClr val="00B050"/>
          </a:solidFill>
          <a:ln>
            <a:noFill/>
          </a:ln>
        </p:spPr>
        <p:txBody>
          <a:bodyPr/>
          <a:lstStyle/>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a:p>
            <a:pPr algn="ctr">
              <a:spcBef>
                <a:spcPct val="50000"/>
              </a:spcBef>
            </a:pPr>
            <a:r>
              <a:rPr lang="en-GB" sz="4400" b="1" dirty="0">
                <a:solidFill>
                  <a:schemeClr val="bg1">
                    <a:lumMod val="95000"/>
                  </a:schemeClr>
                </a:solidFill>
              </a:rPr>
              <a:t>Applying for a primary school place</a:t>
            </a:r>
            <a:endParaRPr lang="en-GB" altLang="en-US" sz="4400" b="1" dirty="0">
              <a:solidFill>
                <a:schemeClr val="bg1">
                  <a:lumMod val="95000"/>
                </a:schemeClr>
              </a:solidFill>
            </a:endParaRPr>
          </a:p>
        </p:txBody>
      </p:sp>
      <p:sp>
        <p:nvSpPr>
          <p:cNvPr id="5" name="Text Box 6">
            <a:hlinkClick r:id="rId2"/>
          </p:cNvPr>
          <p:cNvSpPr txBox="1">
            <a:spLocks noChangeArrowheads="1"/>
          </p:cNvSpPr>
          <p:nvPr/>
        </p:nvSpPr>
        <p:spPr bwMode="auto">
          <a:xfrm>
            <a:off x="0" y="5151438"/>
            <a:ext cx="9144000" cy="360362"/>
          </a:xfrm>
          <a:prstGeom prst="rect">
            <a:avLst/>
          </a:prstGeom>
          <a:solidFill>
            <a:srgbClr val="00B050"/>
          </a:solidFill>
          <a:ln>
            <a:noFill/>
          </a:ln>
        </p:spPr>
        <p:txBody>
          <a:bodyPr/>
          <a:lstStyle/>
          <a:p>
            <a:pPr algn="r">
              <a:spcBef>
                <a:spcPct val="50000"/>
              </a:spcBef>
            </a:pPr>
            <a:endParaRPr lang="en-US" altLang="en-US" sz="2400" dirty="0">
              <a:solidFill>
                <a:schemeClr val="bg1"/>
              </a:solidFill>
            </a:endParaRPr>
          </a:p>
        </p:txBody>
      </p:sp>
      <p:pic>
        <p:nvPicPr>
          <p:cNvPr id="6" name="Picture 5"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660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US" altLang="en-US" b="1" dirty="0">
                <a:solidFill>
                  <a:srgbClr val="FFC423"/>
                </a:solidFill>
              </a:rPr>
            </a:br>
            <a:br>
              <a:rPr lang="en-US" altLang="en-US" b="1" dirty="0">
                <a:solidFill>
                  <a:srgbClr val="FFC423"/>
                </a:solidFill>
              </a:rPr>
            </a:br>
            <a:r>
              <a:rPr lang="en-US" altLang="en-US" sz="4000" b="1" dirty="0">
                <a:solidFill>
                  <a:srgbClr val="00B050"/>
                </a:solidFill>
              </a:rPr>
              <a:t>When to Apply</a:t>
            </a:r>
            <a:br>
              <a:rPr lang="en-US" altLang="en-US" sz="4000" b="1" dirty="0">
                <a:solidFill>
                  <a:srgbClr val="FFC423"/>
                </a:solidFill>
              </a:rPr>
            </a:br>
            <a:endParaRPr lang="en-GB" sz="4000" dirty="0"/>
          </a:p>
        </p:txBody>
      </p:sp>
      <p:sp>
        <p:nvSpPr>
          <p:cNvPr id="3" name="Content Placeholder 2"/>
          <p:cNvSpPr>
            <a:spLocks noGrp="1"/>
          </p:cNvSpPr>
          <p:nvPr>
            <p:ph idx="1"/>
          </p:nvPr>
        </p:nvSpPr>
        <p:spPr/>
        <p:txBody>
          <a:bodyPr>
            <a:normAutofit/>
          </a:bodyPr>
          <a:lstStyle/>
          <a:p>
            <a:r>
              <a:rPr lang="en-GB" sz="2800" dirty="0"/>
              <a:t>You will be able to apply for reception 2026 online at: </a:t>
            </a:r>
            <a:r>
              <a:rPr lang="en-GB" sz="2800" dirty="0">
                <a:hlinkClick r:id="rId2"/>
              </a:rPr>
              <a:t>www.eadmissions.org.uk</a:t>
            </a:r>
            <a:r>
              <a:rPr lang="en-GB" sz="2800" dirty="0"/>
              <a:t> from </a:t>
            </a:r>
            <a:r>
              <a:rPr lang="en-GB" sz="2800" b="1" dirty="0"/>
              <a:t>01 September 2025.</a:t>
            </a:r>
            <a:r>
              <a:rPr lang="en-GB" sz="2800" dirty="0"/>
              <a:t> The deadline for on time applications is the </a:t>
            </a:r>
            <a:r>
              <a:rPr lang="en-GB" sz="2800" b="1" dirty="0"/>
              <a:t>15 January 2026. </a:t>
            </a:r>
            <a:endParaRPr lang="en-GB" sz="2800" dirty="0"/>
          </a:p>
          <a:p>
            <a:r>
              <a:rPr lang="en-GB" sz="2800" dirty="0"/>
              <a:t>Paper applications are only provided in exceptional circumstances and will be available from the admissions team on request.</a:t>
            </a:r>
          </a:p>
          <a:p>
            <a:pPr marL="0" indent="0">
              <a:buNone/>
            </a:pPr>
            <a:endParaRPr lang="en-GB" b="1" dirty="0"/>
          </a:p>
          <a:p>
            <a:endParaRPr lang="en-GB" b="1" dirty="0"/>
          </a:p>
          <a:p>
            <a:endParaRPr lang="en-GB" b="1"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US" altLang="en-US" b="1" dirty="0">
                <a:solidFill>
                  <a:srgbClr val="FFC423"/>
                </a:solidFill>
              </a:rPr>
            </a:br>
            <a:r>
              <a:rPr lang="en-US" altLang="en-US" sz="4000" b="1" dirty="0">
                <a:solidFill>
                  <a:srgbClr val="00B050"/>
                </a:solidFill>
              </a:rPr>
              <a:t>How to Apply</a:t>
            </a:r>
            <a:endParaRPr lang="en-GB" sz="4000" dirty="0">
              <a:solidFill>
                <a:srgbClr val="00B050"/>
              </a:solidFill>
            </a:endParaRPr>
          </a:p>
        </p:txBody>
      </p:sp>
      <p:sp>
        <p:nvSpPr>
          <p:cNvPr id="3" name="Content Placeholder 2"/>
          <p:cNvSpPr>
            <a:spLocks noGrp="1"/>
          </p:cNvSpPr>
          <p:nvPr>
            <p:ph idx="1"/>
          </p:nvPr>
        </p:nvSpPr>
        <p:spPr/>
        <p:txBody>
          <a:bodyPr/>
          <a:lstStyle/>
          <a:p>
            <a:r>
              <a:rPr lang="en-GB" sz="2800" dirty="0"/>
              <a:t>All parents living in a London Borough can apply online at </a:t>
            </a:r>
            <a:r>
              <a:rPr lang="en-GB" sz="2800" b="1" dirty="0">
                <a:hlinkClick r:id="rId2"/>
              </a:rPr>
              <a:t>www.eadmissions.org.uk</a:t>
            </a:r>
            <a:r>
              <a:rPr lang="en-GB" sz="2800" b="1" dirty="0"/>
              <a:t> </a:t>
            </a:r>
            <a:r>
              <a:rPr lang="en-GB" sz="2800" dirty="0"/>
              <a:t>Once you have submitted your application you will receive immediate confirmation by email.</a:t>
            </a:r>
            <a:endParaRPr lang="en-GB" sz="2800" b="1" dirty="0"/>
          </a:p>
          <a:p>
            <a:r>
              <a:rPr lang="en-GB" sz="2800" dirty="0"/>
              <a:t>Paper applications must be made to the Local Authority that you reside in. You will not receive confirmation of receipt and are therefore strongly advised to retain proof of postage.</a:t>
            </a:r>
            <a:endParaRPr lang="en-GB" dirty="0"/>
          </a:p>
          <a:p>
            <a:endParaRPr lang="en-GB" dirty="0"/>
          </a:p>
          <a:p>
            <a:endParaRPr lang="en-GB" dirty="0"/>
          </a:p>
          <a:p>
            <a:endParaRPr lang="en-GB" dirty="0"/>
          </a:p>
        </p:txBody>
      </p:sp>
      <p:pic>
        <p:nvPicPr>
          <p:cNvPr id="4"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spTree>
    <p:extLst>
      <p:ext uri="{BB962C8B-B14F-4D97-AF65-F5344CB8AC3E}">
        <p14:creationId xmlns:p14="http://schemas.microsoft.com/office/powerpoint/2010/main" val="2550291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Types of Schools</a:t>
            </a:r>
            <a:endParaRPr lang="en-GB" sz="3600" dirty="0">
              <a:solidFill>
                <a:srgbClr val="00B050"/>
              </a:solidFill>
            </a:endParaRPr>
          </a:p>
        </p:txBody>
      </p:sp>
      <p:sp>
        <p:nvSpPr>
          <p:cNvPr id="3" name="Content Placeholder 2"/>
          <p:cNvSpPr>
            <a:spLocks noGrp="1"/>
          </p:cNvSpPr>
          <p:nvPr>
            <p:ph idx="1"/>
          </p:nvPr>
        </p:nvSpPr>
        <p:spPr/>
        <p:txBody>
          <a:bodyPr>
            <a:normAutofit/>
          </a:bodyPr>
          <a:lstStyle/>
          <a:p>
            <a:pPr marL="0" lvl="0" indent="0">
              <a:buNone/>
            </a:pPr>
            <a:r>
              <a:rPr lang="en-GB" sz="2800" dirty="0"/>
              <a:t>Schools to list on your application:</a:t>
            </a:r>
          </a:p>
          <a:p>
            <a:pPr lvl="0"/>
            <a:r>
              <a:rPr lang="en-GB" sz="2800" dirty="0"/>
              <a:t>State maintained primary schools; Academies, Faith Schools, Foundation Schools and Community Schools</a:t>
            </a:r>
          </a:p>
          <a:p>
            <a:pPr marL="0" indent="0">
              <a:spcBef>
                <a:spcPts val="0"/>
              </a:spcBef>
              <a:buNone/>
            </a:pPr>
            <a:endParaRPr lang="en-GB" sz="2800" dirty="0"/>
          </a:p>
          <a:p>
            <a:pPr marL="0" indent="0">
              <a:buNone/>
            </a:pPr>
            <a:r>
              <a:rPr lang="en-GB" sz="2800" dirty="0"/>
              <a:t>Schools </a:t>
            </a:r>
            <a:r>
              <a:rPr lang="en-GB" sz="2800" b="1" dirty="0"/>
              <a:t>not</a:t>
            </a:r>
            <a:r>
              <a:rPr lang="en-GB" sz="2800" dirty="0"/>
              <a:t> to list on your application:</a:t>
            </a:r>
          </a:p>
          <a:p>
            <a:r>
              <a:rPr lang="en-GB" sz="2800" dirty="0"/>
              <a:t>Private/Independent Schools</a:t>
            </a:r>
          </a:p>
          <a:p>
            <a:r>
              <a:rPr lang="en-GB" sz="2800" dirty="0"/>
              <a:t>New schools that are proposed to open in 2026</a:t>
            </a:r>
          </a:p>
          <a:p>
            <a:pPr marL="0" indent="0">
              <a:buNone/>
            </a:pPr>
            <a:endParaRPr lang="en-GB" dirty="0"/>
          </a:p>
          <a:p>
            <a:pPr marL="0" indent="0">
              <a:buNone/>
            </a:pPr>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17176"/>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23">
            <a:extLst>
              <a:ext uri="{FF2B5EF4-FFF2-40B4-BE49-F238E27FC236}">
                <a16:creationId xmlns:a16="http://schemas.microsoft.com/office/drawing/2014/main" id="{22587ECF-85E9-4393-9D87-8EB6F3F6C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7544" y="548680"/>
            <a:ext cx="3587773" cy="779885"/>
          </a:xfrm>
        </p:spPr>
        <p:txBody>
          <a:bodyPr anchor="b">
            <a:normAutofit/>
          </a:bodyPr>
          <a:lstStyle/>
          <a:p>
            <a:r>
              <a:rPr lang="en-US" sz="3600" b="1" dirty="0">
                <a:solidFill>
                  <a:srgbClr val="00B050"/>
                </a:solidFill>
              </a:rPr>
              <a:t>Preference Order</a:t>
            </a:r>
            <a:endParaRPr lang="en-GB" sz="3600" dirty="0">
              <a:solidFill>
                <a:srgbClr val="00B050"/>
              </a:solidFill>
            </a:endParaRPr>
          </a:p>
        </p:txBody>
      </p:sp>
      <p:sp>
        <p:nvSpPr>
          <p:cNvPr id="3" name="Content Placeholder 2"/>
          <p:cNvSpPr>
            <a:spLocks noGrp="1"/>
          </p:cNvSpPr>
          <p:nvPr>
            <p:ph idx="1"/>
          </p:nvPr>
        </p:nvSpPr>
        <p:spPr>
          <a:xfrm>
            <a:off x="251520" y="1777873"/>
            <a:ext cx="8496944" cy="3651107"/>
          </a:xfrm>
        </p:spPr>
        <p:txBody>
          <a:bodyPr>
            <a:normAutofit fontScale="92500" lnSpcReduction="20000"/>
          </a:bodyPr>
          <a:lstStyle/>
          <a:p>
            <a:r>
              <a:rPr lang="en-GB" sz="3000" dirty="0"/>
              <a:t>You must list the schools in the </a:t>
            </a:r>
            <a:r>
              <a:rPr lang="en-GB" sz="3000" b="1" dirty="0"/>
              <a:t>order of your preference. </a:t>
            </a:r>
            <a:endParaRPr lang="en-GB" sz="3000" dirty="0"/>
          </a:p>
          <a:p>
            <a:r>
              <a:rPr lang="en-GB" sz="3000" dirty="0"/>
              <a:t>The preference order does not affect your priority to be offered a place and schools will not see where they are listed on your application. </a:t>
            </a:r>
          </a:p>
          <a:p>
            <a:r>
              <a:rPr lang="en-GB" sz="3000" dirty="0"/>
              <a:t>If you meet the admissions criteria to be allocated a place at more than one school, you will receive an offer for the highest preference only, the lower preferences will be withdrawn.</a:t>
            </a:r>
          </a:p>
          <a:p>
            <a:endParaRPr lang="en-GB" sz="2800" b="1" dirty="0"/>
          </a:p>
          <a:p>
            <a:pPr marL="0" indent="0">
              <a:buNone/>
            </a:pPr>
            <a:endParaRPr lang="en-GB" sz="1700" b="1" dirty="0"/>
          </a:p>
        </p:txBody>
      </p:sp>
      <p:sp>
        <p:nvSpPr>
          <p:cNvPr id="7"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22" name="Picture 10" descr="EALING GREEN 354 LOGO">
            <a:extLst>
              <a:ext uri="{FF2B5EF4-FFF2-40B4-BE49-F238E27FC236}">
                <a16:creationId xmlns:a16="http://schemas.microsoft.com/office/drawing/2014/main" id="{8D867F3D-60BA-4B5F-B076-94CA30EB24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3275"/>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18CAB-580F-4839-AB1A-44B31B413827}"/>
              </a:ext>
            </a:extLst>
          </p:cNvPr>
          <p:cNvSpPr>
            <a:spLocks noGrp="1"/>
          </p:cNvSpPr>
          <p:nvPr>
            <p:ph type="title"/>
          </p:nvPr>
        </p:nvSpPr>
        <p:spPr>
          <a:xfrm>
            <a:off x="330399" y="620688"/>
            <a:ext cx="8229600" cy="1143000"/>
          </a:xfrm>
        </p:spPr>
        <p:txBody>
          <a:bodyPr/>
          <a:lstStyle/>
          <a:p>
            <a:pPr algn="l"/>
            <a:r>
              <a:rPr lang="en-US" b="1" dirty="0">
                <a:solidFill>
                  <a:srgbClr val="00B050"/>
                </a:solidFill>
              </a:rPr>
              <a:t>Outcome Example:</a:t>
            </a:r>
            <a:endParaRPr lang="en-GB" dirty="0"/>
          </a:p>
        </p:txBody>
      </p:sp>
      <p:sp>
        <p:nvSpPr>
          <p:cNvPr id="4" name="Text Box 5">
            <a:extLst>
              <a:ext uri="{FF2B5EF4-FFF2-40B4-BE49-F238E27FC236}">
                <a16:creationId xmlns:a16="http://schemas.microsoft.com/office/drawing/2014/main" id="{238BC6E5-219E-4B8B-A294-7846E79620A6}"/>
              </a:ext>
            </a:extLst>
          </p:cNvPr>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graphicFrame>
        <p:nvGraphicFramePr>
          <p:cNvPr id="8" name="Table 8">
            <a:extLst>
              <a:ext uri="{FF2B5EF4-FFF2-40B4-BE49-F238E27FC236}">
                <a16:creationId xmlns:a16="http://schemas.microsoft.com/office/drawing/2014/main" id="{0B771B85-DFF8-4939-9887-D089B2C21F8B}"/>
              </a:ext>
            </a:extLst>
          </p:cNvPr>
          <p:cNvGraphicFramePr>
            <a:graphicFrameLocks noGrp="1"/>
          </p:cNvGraphicFramePr>
          <p:nvPr>
            <p:ph idx="1"/>
            <p:extLst>
              <p:ext uri="{D42A27DB-BD31-4B8C-83A1-F6EECF244321}">
                <p14:modId xmlns:p14="http://schemas.microsoft.com/office/powerpoint/2010/main" val="1733304819"/>
              </p:ext>
            </p:extLst>
          </p:nvPr>
        </p:nvGraphicFramePr>
        <p:xfrm>
          <a:off x="457200" y="1600200"/>
          <a:ext cx="8229600" cy="2783205"/>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1691772596"/>
                    </a:ext>
                  </a:extLst>
                </a:gridCol>
                <a:gridCol w="2235696">
                  <a:extLst>
                    <a:ext uri="{9D8B030D-6E8A-4147-A177-3AD203B41FA5}">
                      <a16:colId xmlns:a16="http://schemas.microsoft.com/office/drawing/2014/main" val="3874904737"/>
                    </a:ext>
                  </a:extLst>
                </a:gridCol>
                <a:gridCol w="3250704">
                  <a:extLst>
                    <a:ext uri="{9D8B030D-6E8A-4147-A177-3AD203B41FA5}">
                      <a16:colId xmlns:a16="http://schemas.microsoft.com/office/drawing/2014/main" val="4271326443"/>
                    </a:ext>
                  </a:extLst>
                </a:gridCol>
              </a:tblGrid>
              <a:tr h="370840">
                <a:tc>
                  <a:txBody>
                    <a:bodyPr/>
                    <a:lstStyle/>
                    <a:p>
                      <a:pPr algn="ctr" rtl="0" fontAlgn="ctr"/>
                      <a:r>
                        <a:rPr lang="en-GB" sz="1800" b="1" i="0" u="none" strike="noStrike" dirty="0">
                          <a:solidFill>
                            <a:srgbClr val="FFFFFF"/>
                          </a:solidFill>
                          <a:effectLst/>
                          <a:latin typeface="Calibri" panose="020F0502020204030204" pitchFamily="34" charset="0"/>
                        </a:rPr>
                        <a:t>Preference Rank</a:t>
                      </a:r>
                    </a:p>
                  </a:txBody>
                  <a:tcPr marL="9525" marR="9525" marT="9525" marB="0" anchor="ctr">
                    <a:solidFill>
                      <a:srgbClr val="00B050"/>
                    </a:solidFill>
                  </a:tcPr>
                </a:tc>
                <a:tc>
                  <a:txBody>
                    <a:bodyPr/>
                    <a:lstStyle/>
                    <a:p>
                      <a:pPr algn="ctr" rtl="0" fontAlgn="ctr"/>
                      <a:r>
                        <a:rPr lang="en-GB" sz="1800" b="1" i="0" u="none" strike="noStrike" dirty="0">
                          <a:solidFill>
                            <a:srgbClr val="FFFFFF"/>
                          </a:solidFill>
                          <a:effectLst/>
                          <a:latin typeface="Calibri" panose="020F0502020204030204" pitchFamily="34" charset="0"/>
                        </a:rPr>
                        <a:t>Meets admissions                  criteria to be offered</a:t>
                      </a:r>
                    </a:p>
                  </a:txBody>
                  <a:tcPr marL="9525" marR="9525" marT="9525" marB="0" anchor="ctr">
                    <a:solidFill>
                      <a:srgbClr val="00B050"/>
                    </a:solidFill>
                  </a:tcPr>
                </a:tc>
                <a:tc>
                  <a:txBody>
                    <a:bodyPr/>
                    <a:lstStyle/>
                    <a:p>
                      <a:pPr algn="ctr" rtl="0" fontAlgn="ctr"/>
                      <a:r>
                        <a:rPr lang="en-GB" sz="1800" b="1" i="0" u="none" strike="noStrike" dirty="0">
                          <a:solidFill>
                            <a:srgbClr val="FFFFFF"/>
                          </a:solidFill>
                          <a:effectLst/>
                          <a:latin typeface="Calibri" panose="020F0502020204030204" pitchFamily="34" charset="0"/>
                        </a:rPr>
                        <a:t>Outcome on National Offer Day</a:t>
                      </a:r>
                    </a:p>
                  </a:txBody>
                  <a:tcPr marL="9525" marR="9525" marT="9525" marB="0" anchor="ctr">
                    <a:solidFill>
                      <a:srgbClr val="00B050"/>
                    </a:solidFill>
                  </a:tcPr>
                </a:tc>
                <a:extLst>
                  <a:ext uri="{0D108BD9-81ED-4DB2-BD59-A6C34878D82A}">
                    <a16:rowId xmlns:a16="http://schemas.microsoft.com/office/drawing/2014/main" val="382710128"/>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1</a:t>
                      </a:r>
                      <a:r>
                        <a:rPr lang="en-GB" sz="2000" b="0" i="0" u="none" strike="noStrike" baseline="30000" dirty="0">
                          <a:solidFill>
                            <a:srgbClr val="000000"/>
                          </a:solidFill>
                          <a:effectLst/>
                          <a:latin typeface="Calibri" panose="020F0502020204030204" pitchFamily="34" charset="0"/>
                        </a:rPr>
                        <a:t>st</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dirty="0">
                          <a:solidFill>
                            <a:srgbClr val="000000"/>
                          </a:solidFill>
                          <a:effectLst/>
                          <a:latin typeface="Calibri" panose="020F0502020204030204" pitchFamily="34" charset="0"/>
                        </a:rPr>
                        <a:t>Placed on Waiting List</a:t>
                      </a:r>
                    </a:p>
                  </a:txBody>
                  <a:tcPr marL="9525" marR="9525" marT="9525" marB="0" anchor="ctr"/>
                </a:tc>
                <a:extLst>
                  <a:ext uri="{0D108BD9-81ED-4DB2-BD59-A6C34878D82A}">
                    <a16:rowId xmlns:a16="http://schemas.microsoft.com/office/drawing/2014/main" val="191339243"/>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2</a:t>
                      </a:r>
                      <a:r>
                        <a:rPr lang="en-GB" sz="2000" b="0" i="0" u="none" strike="noStrike" baseline="30000" dirty="0">
                          <a:solidFill>
                            <a:srgbClr val="000000"/>
                          </a:solidFill>
                          <a:effectLst/>
                          <a:latin typeface="Calibri" panose="020F0502020204030204" pitchFamily="34" charset="0"/>
                        </a:rPr>
                        <a:t>nd</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Place Offered</a:t>
                      </a:r>
                    </a:p>
                  </a:txBody>
                  <a:tcPr marL="9525" marR="9525" marT="9525" marB="0" anchor="ctr"/>
                </a:tc>
                <a:extLst>
                  <a:ext uri="{0D108BD9-81ED-4DB2-BD59-A6C34878D82A}">
                    <a16:rowId xmlns:a16="http://schemas.microsoft.com/office/drawing/2014/main" val="1628840345"/>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3</a:t>
                      </a:r>
                      <a:r>
                        <a:rPr lang="en-GB" sz="2000" b="0" i="0" u="none" strike="noStrike" baseline="30000" dirty="0">
                          <a:solidFill>
                            <a:srgbClr val="000000"/>
                          </a:solidFill>
                          <a:effectLst/>
                          <a:latin typeface="Calibri" panose="020F0502020204030204" pitchFamily="34" charset="0"/>
                        </a:rPr>
                        <a:t>rd</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val="1356127248"/>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4</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val="92116202"/>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5</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val="2238427774"/>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6</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dirty="0">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val="1194576603"/>
                  </a:ext>
                </a:extLst>
              </a:tr>
            </a:tbl>
          </a:graphicData>
        </a:graphic>
      </p:graphicFrame>
      <p:pic>
        <p:nvPicPr>
          <p:cNvPr id="10" name="Picture 10" descr="EALING GREEN 354 LOGO">
            <a:extLst>
              <a:ext uri="{FF2B5EF4-FFF2-40B4-BE49-F238E27FC236}">
                <a16:creationId xmlns:a16="http://schemas.microsoft.com/office/drawing/2014/main" id="{186DD492-F0B3-4081-B49E-A3088086B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696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Faith Schools</a:t>
            </a:r>
            <a:endParaRPr lang="en-GB" sz="3600" dirty="0">
              <a:solidFill>
                <a:srgbClr val="00B050"/>
              </a:solidFill>
            </a:endParaRPr>
          </a:p>
        </p:txBody>
      </p:sp>
      <p:sp>
        <p:nvSpPr>
          <p:cNvPr id="3" name="Content Placeholder 2"/>
          <p:cNvSpPr>
            <a:spLocks noGrp="1"/>
          </p:cNvSpPr>
          <p:nvPr>
            <p:ph idx="1"/>
          </p:nvPr>
        </p:nvSpPr>
        <p:spPr/>
        <p:txBody>
          <a:bodyPr>
            <a:normAutofit/>
          </a:bodyPr>
          <a:lstStyle/>
          <a:p>
            <a:r>
              <a:rPr lang="en-GB" sz="2800" dirty="0"/>
              <a:t>If you are applying to a faith school you will need to complete a supplementary information form (SIF)</a:t>
            </a:r>
          </a:p>
          <a:p>
            <a:pPr marL="0" indent="0">
              <a:buNone/>
            </a:pPr>
            <a:endParaRPr lang="en-GB" sz="2800" dirty="0"/>
          </a:p>
          <a:p>
            <a:r>
              <a:rPr lang="en-GB" sz="2800" dirty="0"/>
              <a:t>The SIF must be completed in addition to your application. You will need to go to the school website for details on how to submit the SIF and the deadline.</a:t>
            </a:r>
          </a:p>
          <a:p>
            <a:pPr marL="0" indent="0">
              <a:buNone/>
            </a:pPr>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4539"/>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04646-E5AA-4D45-85DD-9D0F936F6B9E}"/>
              </a:ext>
            </a:extLst>
          </p:cNvPr>
          <p:cNvSpPr>
            <a:spLocks noGrp="1"/>
          </p:cNvSpPr>
          <p:nvPr>
            <p:ph type="title"/>
          </p:nvPr>
        </p:nvSpPr>
        <p:spPr>
          <a:xfrm>
            <a:off x="449783" y="548680"/>
            <a:ext cx="8229600" cy="1143000"/>
          </a:xfrm>
        </p:spPr>
        <p:txBody>
          <a:bodyPr>
            <a:normAutofit fontScale="90000"/>
          </a:bodyPr>
          <a:lstStyle/>
          <a:p>
            <a:pPr algn="l"/>
            <a:r>
              <a:rPr lang="en-US" b="1" dirty="0">
                <a:solidFill>
                  <a:srgbClr val="00B050"/>
                </a:solidFill>
              </a:rPr>
              <a:t>Looked after and previously looked after children</a:t>
            </a:r>
            <a:endParaRPr lang="en-GB" dirty="0"/>
          </a:p>
        </p:txBody>
      </p:sp>
      <p:sp>
        <p:nvSpPr>
          <p:cNvPr id="3" name="Content Placeholder 2">
            <a:extLst>
              <a:ext uri="{FF2B5EF4-FFF2-40B4-BE49-F238E27FC236}">
                <a16:creationId xmlns:a16="http://schemas.microsoft.com/office/drawing/2014/main" id="{A00BF3CD-618A-4F92-973C-C313BD4868CE}"/>
              </a:ext>
            </a:extLst>
          </p:cNvPr>
          <p:cNvSpPr>
            <a:spLocks noGrp="1"/>
          </p:cNvSpPr>
          <p:nvPr>
            <p:ph idx="1"/>
          </p:nvPr>
        </p:nvSpPr>
        <p:spPr>
          <a:xfrm>
            <a:off x="449609" y="1879997"/>
            <a:ext cx="8229600" cy="3921299"/>
          </a:xfrm>
        </p:spPr>
        <p:txBody>
          <a:bodyPr>
            <a:normAutofit/>
          </a:bodyPr>
          <a:lstStyle/>
          <a:p>
            <a:r>
              <a:rPr lang="en-GB" sz="2200" dirty="0"/>
              <a:t>If you are completing your application for child that is currently in the care of a local authority you will need to attach a letter from the child’s social worker to your application.</a:t>
            </a:r>
          </a:p>
          <a:p>
            <a:r>
              <a:rPr lang="en-GB" sz="2200" dirty="0"/>
              <a:t>If your child was in the care of a local authority immediately prior to adoption or becoming subject to a residence, special guardianship or child arrangements order you will need to provide a copy of the order / proof of adoption </a:t>
            </a:r>
            <a:r>
              <a:rPr lang="en-GB" sz="2200" b="1" u="sng" dirty="0"/>
              <a:t>and </a:t>
            </a:r>
            <a:r>
              <a:rPr lang="en-GB" sz="2200" dirty="0"/>
              <a:t>proof of your child’s previous looked after status.</a:t>
            </a:r>
          </a:p>
          <a:p>
            <a:r>
              <a:rPr lang="en-GB" sz="2200" dirty="0"/>
              <a:t>If your child was in state care outside of England and ceased to be as a result of being adopted you will need to provide evidence with the application for priority to be considered.</a:t>
            </a:r>
          </a:p>
        </p:txBody>
      </p:sp>
      <p:sp>
        <p:nvSpPr>
          <p:cNvPr id="4" name="Text Box 5">
            <a:extLst>
              <a:ext uri="{FF2B5EF4-FFF2-40B4-BE49-F238E27FC236}">
                <a16:creationId xmlns:a16="http://schemas.microsoft.com/office/drawing/2014/main" id="{EED60727-3008-44BD-8CBE-76DDF724BC9B}"/>
              </a:ext>
            </a:extLst>
          </p:cNvPr>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a:extLst>
              <a:ext uri="{FF2B5EF4-FFF2-40B4-BE49-F238E27FC236}">
                <a16:creationId xmlns:a16="http://schemas.microsoft.com/office/drawing/2014/main" id="{328AFE3D-15C1-4851-ACA9-C3A0E8867B7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840130"/>
            <a:ext cx="1091776" cy="636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813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Exceptional Medical/Social Circumstances</a:t>
            </a:r>
            <a:endParaRPr lang="en-GB" sz="3600" dirty="0">
              <a:solidFill>
                <a:srgbClr val="00B050"/>
              </a:solidFill>
            </a:endParaRPr>
          </a:p>
        </p:txBody>
      </p:sp>
      <p:sp>
        <p:nvSpPr>
          <p:cNvPr id="3" name="Content Placeholder 2"/>
          <p:cNvSpPr>
            <a:spLocks noGrp="1"/>
          </p:cNvSpPr>
          <p:nvPr>
            <p:ph idx="1"/>
          </p:nvPr>
        </p:nvSpPr>
        <p:spPr>
          <a:xfrm>
            <a:off x="457200" y="1600201"/>
            <a:ext cx="8229600" cy="4349080"/>
          </a:xfrm>
        </p:spPr>
        <p:txBody>
          <a:bodyPr>
            <a:normAutofit fontScale="92500" lnSpcReduction="10000"/>
          </a:bodyPr>
          <a:lstStyle/>
          <a:p>
            <a:pPr lvl="0"/>
            <a:r>
              <a:rPr lang="en-GB" sz="3000" dirty="0"/>
              <a:t>Check if the school to which you are applying gives priority to exceptional medical or social circumstances.</a:t>
            </a:r>
          </a:p>
          <a:p>
            <a:r>
              <a:rPr lang="en-GB" sz="3000" dirty="0"/>
              <a:t>If the school does not have an exceptional medical/social criteria, priority cannot be awarded.</a:t>
            </a:r>
          </a:p>
          <a:p>
            <a:pPr lvl="0"/>
            <a:r>
              <a:rPr lang="en-GB" sz="3000" dirty="0"/>
              <a:t>If the school does award priority under this criteria you must provide </a:t>
            </a:r>
            <a:r>
              <a:rPr lang="en-GB" sz="3000" b="1" dirty="0"/>
              <a:t>a supporting letter from a consultant (medical) or appropriate professional </a:t>
            </a:r>
            <a:r>
              <a:rPr lang="en-GB" sz="3000" b="1" dirty="0" err="1"/>
              <a:t>i.e</a:t>
            </a:r>
            <a:r>
              <a:rPr lang="en-GB" sz="3000" b="1" dirty="0"/>
              <a:t> social worker (social) </a:t>
            </a:r>
            <a:r>
              <a:rPr lang="en-GB" sz="3000" dirty="0"/>
              <a:t>stating why education must be at the preferred school by the closing date.</a:t>
            </a:r>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5877272"/>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3304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b="1" dirty="0"/>
            </a:br>
            <a:r>
              <a:rPr lang="en-US" b="1" dirty="0">
                <a:solidFill>
                  <a:srgbClr val="00B050"/>
                </a:solidFill>
              </a:rPr>
              <a:t>Information Required</a:t>
            </a:r>
            <a:endParaRPr lang="en-GB" dirty="0">
              <a:solidFill>
                <a:srgbClr val="00B050"/>
              </a:solidFill>
            </a:endParaRPr>
          </a:p>
        </p:txBody>
      </p:sp>
      <p:sp>
        <p:nvSpPr>
          <p:cNvPr id="3" name="Content Placeholder 2"/>
          <p:cNvSpPr>
            <a:spLocks noGrp="1"/>
          </p:cNvSpPr>
          <p:nvPr>
            <p:ph idx="1"/>
          </p:nvPr>
        </p:nvSpPr>
        <p:spPr/>
        <p:txBody>
          <a:bodyPr>
            <a:normAutofit/>
          </a:bodyPr>
          <a:lstStyle/>
          <a:p>
            <a:pPr lvl="0"/>
            <a:endParaRPr lang="en-GB" sz="2800" b="1" dirty="0"/>
          </a:p>
          <a:p>
            <a:pPr lvl="0"/>
            <a:r>
              <a:rPr lang="en-GB" sz="2800" b="1" dirty="0"/>
              <a:t>Proof of date of birth</a:t>
            </a:r>
            <a:r>
              <a:rPr lang="en-GB" sz="2800" dirty="0"/>
              <a:t>, e.g. your child’s passport , birth certificate or medical card.</a:t>
            </a:r>
          </a:p>
          <a:p>
            <a:pPr lvl="0"/>
            <a:r>
              <a:rPr lang="en-GB" sz="2800" b="1" dirty="0"/>
              <a:t>Proof of address</a:t>
            </a:r>
            <a:r>
              <a:rPr lang="en-GB" sz="2800" dirty="0"/>
              <a:t> is not required at the time of application, however, if we are unable to verify the address from our records we will require proof of address. </a:t>
            </a:r>
            <a:br>
              <a:rPr lang="en-GB" sz="2800" dirty="0"/>
            </a:br>
            <a:r>
              <a:rPr lang="en-GB" sz="2800" b="1" i="1" dirty="0"/>
              <a:t>Please note that if you give a false address any offer that has been made will be withdrawn.</a:t>
            </a:r>
          </a:p>
          <a:p>
            <a:pPr lvl="0"/>
            <a:endParaRPr lang="en-GB" sz="2800" b="1" i="1" dirty="0"/>
          </a:p>
          <a:p>
            <a:pPr lvl="0"/>
            <a:endParaRPr lang="en-GB" sz="2800" i="1"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3028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Moving Address</a:t>
            </a:r>
            <a:endParaRPr lang="en-GB" sz="3600" dirty="0">
              <a:solidFill>
                <a:srgbClr val="00B050"/>
              </a:solidFill>
            </a:endParaRPr>
          </a:p>
        </p:txBody>
      </p:sp>
      <p:sp>
        <p:nvSpPr>
          <p:cNvPr id="3" name="Content Placeholder 2"/>
          <p:cNvSpPr>
            <a:spLocks noGrp="1"/>
          </p:cNvSpPr>
          <p:nvPr>
            <p:ph idx="1"/>
          </p:nvPr>
        </p:nvSpPr>
        <p:spPr>
          <a:xfrm>
            <a:off x="457200" y="1268760"/>
            <a:ext cx="8229600" cy="4525963"/>
          </a:xfrm>
        </p:spPr>
        <p:txBody>
          <a:bodyPr>
            <a:normAutofit lnSpcReduction="10000"/>
          </a:bodyPr>
          <a:lstStyle/>
          <a:p>
            <a:r>
              <a:rPr lang="en-GB" sz="2800" dirty="0"/>
              <a:t>If you move after submitting your application form and before the closing date, 15 January you must update your application with the new address. Failure to do so may result in the withdrawal of the school place offered.</a:t>
            </a:r>
          </a:p>
          <a:p>
            <a:pPr lvl="0"/>
            <a:r>
              <a:rPr lang="en-GB" sz="2800" dirty="0"/>
              <a:t>If you move address between 16 January and 10 February you may update your address and preferences for offers made on 16 April.</a:t>
            </a:r>
          </a:p>
          <a:p>
            <a:pPr lvl="0"/>
            <a:r>
              <a:rPr lang="en-GB" sz="2800" dirty="0"/>
              <a:t>Any change of address or preferences received after 10 February cannot be dealt with until after 16 April.</a:t>
            </a:r>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73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Making Realistic Choices</a:t>
            </a:r>
            <a:endParaRPr lang="en-GB" sz="3600" dirty="0">
              <a:solidFill>
                <a:srgbClr val="00B050"/>
              </a:solidFill>
            </a:endParaRPr>
          </a:p>
        </p:txBody>
      </p:sp>
      <p:sp>
        <p:nvSpPr>
          <p:cNvPr id="3" name="Content Placeholder 2"/>
          <p:cNvSpPr>
            <a:spLocks noGrp="1"/>
          </p:cNvSpPr>
          <p:nvPr>
            <p:ph idx="1"/>
          </p:nvPr>
        </p:nvSpPr>
        <p:spPr>
          <a:xfrm>
            <a:off x="457200" y="1340768"/>
            <a:ext cx="8229600" cy="4525963"/>
          </a:xfrm>
        </p:spPr>
        <p:txBody>
          <a:bodyPr>
            <a:normAutofit fontScale="47500" lnSpcReduction="20000"/>
          </a:bodyPr>
          <a:lstStyle/>
          <a:p>
            <a:r>
              <a:rPr lang="en-GB" sz="4600" dirty="0"/>
              <a:t>Read the </a:t>
            </a:r>
            <a:r>
              <a:rPr lang="en-GB" sz="4600" b="1" dirty="0"/>
              <a:t>admissions criteria </a:t>
            </a:r>
            <a:r>
              <a:rPr lang="en-GB" sz="4600" dirty="0"/>
              <a:t>for the schools you are applying to.</a:t>
            </a:r>
          </a:p>
          <a:p>
            <a:pPr lvl="0"/>
            <a:r>
              <a:rPr lang="en-GB" sz="4600" dirty="0"/>
              <a:t>For Ealing Schools Look at the school’s page in the primary school prospectus which can be viewed online: </a:t>
            </a:r>
            <a:r>
              <a:rPr lang="en-GB" sz="4600" dirty="0">
                <a:hlinkClick r:id="rId2"/>
              </a:rPr>
              <a:t>www.ealing.gov.uk/admissions</a:t>
            </a:r>
            <a:r>
              <a:rPr lang="en-GB" sz="4600" dirty="0"/>
              <a:t>  </a:t>
            </a:r>
          </a:p>
          <a:p>
            <a:pPr lvl="0"/>
            <a:r>
              <a:rPr lang="en-GB" sz="4600" dirty="0"/>
              <a:t>Look at the way in which places are offered (the admissions criteria) and how places were offered for 2025.</a:t>
            </a:r>
          </a:p>
          <a:p>
            <a:r>
              <a:rPr lang="en-GB" sz="4600" dirty="0"/>
              <a:t>Based on this ask yourself: am I likely to gain a place at the school?</a:t>
            </a:r>
          </a:p>
          <a:p>
            <a:r>
              <a:rPr lang="en-GB" sz="4600" dirty="0"/>
              <a:t>If you are a lower criteria or live further away from the school than the last child to be offered in 2025 it is unlikely that you will gain a place at the school.</a:t>
            </a:r>
          </a:p>
          <a:p>
            <a:r>
              <a:rPr lang="en-GB" sz="4600" dirty="0"/>
              <a:t>Always apply to at least 1 school that you are likely to gain a place at based on your criteria and distance to the school.</a:t>
            </a:r>
          </a:p>
          <a:p>
            <a:pPr marL="0" lvl="0" indent="0">
              <a:buNone/>
            </a:pPr>
            <a:br>
              <a:rPr lang="en-GB" dirty="0"/>
            </a:br>
            <a:endParaRPr lang="en-GB"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125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Home to School Measurement</a:t>
            </a:r>
            <a:endParaRPr lang="en-GB" sz="3600" b="1" dirty="0">
              <a:solidFill>
                <a:srgbClr val="00B050"/>
              </a:solidFill>
            </a:endParaRPr>
          </a:p>
        </p:txBody>
      </p:sp>
      <p:sp>
        <p:nvSpPr>
          <p:cNvPr id="3" name="Content Placeholder 2"/>
          <p:cNvSpPr>
            <a:spLocks noGrp="1"/>
          </p:cNvSpPr>
          <p:nvPr>
            <p:ph idx="1"/>
          </p:nvPr>
        </p:nvSpPr>
        <p:spPr/>
        <p:txBody>
          <a:bodyPr/>
          <a:lstStyle/>
          <a:p>
            <a:pPr lvl="0"/>
            <a:r>
              <a:rPr lang="en-GB" dirty="0"/>
              <a:t>How the measurement is made to each school is defined in their admission arrangements</a:t>
            </a:r>
          </a:p>
          <a:p>
            <a:pPr lvl="0"/>
            <a:r>
              <a:rPr lang="en-GB" dirty="0"/>
              <a:t>To get accurate measurements to your preferred Ealing schools </a:t>
            </a:r>
            <a:r>
              <a:rPr lang="en-GB" b="1" dirty="0"/>
              <a:t>email: </a:t>
            </a:r>
            <a:r>
              <a:rPr lang="en-GB" b="1" dirty="0">
                <a:hlinkClick r:id="rId2"/>
              </a:rPr>
              <a:t>mainroundadmissions@ealing.gov.uk</a:t>
            </a:r>
            <a:endParaRPr lang="en-GB" b="1" dirty="0"/>
          </a:p>
          <a:p>
            <a:pPr lvl="0"/>
            <a:r>
              <a:rPr lang="en-GB" dirty="0"/>
              <a:t>Make sure that you provide your full address and the name of the schools that you would like the measurement for. </a:t>
            </a:r>
          </a:p>
          <a:p>
            <a:pPr lvl="0"/>
            <a:endParaRPr lang="en-GB"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16895"/>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C3F3D67C7B4C04FB6B68F02CAA84F69" ma:contentTypeVersion="16" ma:contentTypeDescription="Create a new document." ma:contentTypeScope="" ma:versionID="5585b9ea4d734d2ac866424094e9e0a8">
  <xsd:schema xmlns:xsd="http://www.w3.org/2001/XMLSchema" xmlns:xs="http://www.w3.org/2001/XMLSchema" xmlns:p="http://schemas.microsoft.com/office/2006/metadata/properties" xmlns:ns2="ebddcf9a-f626-47bc-9ce4-f1ff6f58d04b" xmlns:ns3="9a79375a-163a-486f-b381-e57a9f114126" targetNamespace="http://schemas.microsoft.com/office/2006/metadata/properties" ma:root="true" ma:fieldsID="461eac23face83e9b8ac98820d77b3be" ns2:_="" ns3:_="">
    <xsd:import namespace="ebddcf9a-f626-47bc-9ce4-f1ff6f58d04b"/>
    <xsd:import namespace="9a79375a-163a-486f-b381-e57a9f11412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ddcf9a-f626-47bc-9ce4-f1ff6f58d0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5efd349-4fc2-4c40-bc86-6aac66f77ae7"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79375a-163a-486f-b381-e57a9f11412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27bf7cf-ef58-4e6c-b130-8e71e18bd267}" ma:internalName="TaxCatchAll" ma:showField="CatchAllData" ma:web="9a79375a-163a-486f-b381-e57a9f1141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79375a-163a-486f-b381-e57a9f114126" xsi:nil="true"/>
    <lcf76f155ced4ddcb4097134ff3c332f xmlns="ebddcf9a-f626-47bc-9ce4-f1ff6f58d04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DC083F-84E4-4880-847F-F43300748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ddcf9a-f626-47bc-9ce4-f1ff6f58d04b"/>
    <ds:schemaRef ds:uri="9a79375a-163a-486f-b381-e57a9f1141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E1BC8D-E8B6-403C-85C8-A0B8750B2F3D}">
  <ds:schemaRefs>
    <ds:schemaRef ds:uri="http://schemas.microsoft.com/sharepoint/v3/contenttype/forms"/>
  </ds:schemaRefs>
</ds:datastoreItem>
</file>

<file path=customXml/itemProps3.xml><?xml version="1.0" encoding="utf-8"?>
<ds:datastoreItem xmlns:ds="http://schemas.openxmlformats.org/officeDocument/2006/customXml" ds:itemID="{0F9667D2-530E-49B1-8C69-9E4405AE90DC}">
  <ds:schemaRefs>
    <ds:schemaRef ds:uri="http://purl.org/dc/elements/1.1/"/>
    <ds:schemaRef ds:uri="http://schemas.openxmlformats.org/package/2006/metadata/core-properties"/>
    <ds:schemaRef ds:uri="http://schemas.microsoft.com/office/infopath/2007/PartnerControls"/>
    <ds:schemaRef ds:uri="http://schemas.microsoft.com/office/2006/documentManagement/types"/>
    <ds:schemaRef ds:uri="http://purl.org/dc/terms/"/>
    <ds:schemaRef ds:uri="http://schemas.microsoft.com/office/2006/metadata/properties"/>
    <ds:schemaRef ds:uri="http://purl.org/dc/dcmitype/"/>
    <ds:schemaRef ds:uri="9a79375a-163a-486f-b381-e57a9f114126"/>
    <ds:schemaRef ds:uri="ebddcf9a-f626-47bc-9ce4-f1ff6f58d04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846</TotalTime>
  <Words>942</Words>
  <Application>Microsoft Office PowerPoint</Application>
  <PresentationFormat>On-screen Show (4:3)</PresentationFormat>
  <Paragraphs>80</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  When to Apply </vt:lpstr>
      <vt:lpstr> How to Apply</vt:lpstr>
      <vt:lpstr>Types of Schools</vt:lpstr>
      <vt:lpstr>Preference Order</vt:lpstr>
      <vt:lpstr>Outcome Example:</vt:lpstr>
      <vt:lpstr>Faith Schools</vt:lpstr>
      <vt:lpstr>Looked after and previously looked after children</vt:lpstr>
      <vt:lpstr>Exceptional Medical/Social Circumstances</vt:lpstr>
      <vt:lpstr> Information Required</vt:lpstr>
      <vt:lpstr>Moving Address</vt:lpstr>
      <vt:lpstr>Making Realistic Choices</vt:lpstr>
      <vt:lpstr>Home to School Measurement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Applying for a high school place</dc:title>
  <dc:creator>Collins</dc:creator>
  <cp:lastModifiedBy>Joanne Bradley</cp:lastModifiedBy>
  <cp:revision>105</cp:revision>
  <cp:lastPrinted>2014-07-29T14:30:37Z</cp:lastPrinted>
  <dcterms:created xsi:type="dcterms:W3CDTF">2012-08-03T16:40:04Z</dcterms:created>
  <dcterms:modified xsi:type="dcterms:W3CDTF">2025-09-01T08:46:56Z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0x010100EC3F3D67C7B4C04FB6B68F02CAA84F69</vt:lpwstr>
  </property>
  <property fmtid="{D5CDD505-2E9C-101B-9397-08002B2CF9AE}" pid="3" name="MediaServiceImageTags">
    <vt:lpwstr/>
  </property>
</Properties>
</file>